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B2C7"/>
    <a:srgbClr val="000D26"/>
    <a:srgbClr val="F38B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60"/>
  </p:normalViewPr>
  <p:slideViewPr>
    <p:cSldViewPr>
      <p:cViewPr varScale="1">
        <p:scale>
          <a:sx n="86" d="100"/>
          <a:sy n="86" d="100"/>
        </p:scale>
        <p:origin x="-52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charset="0"/>
              </a:defRPr>
            </a:lvl1pPr>
          </a:lstStyle>
          <a:p>
            <a:pPr>
              <a:defRPr/>
            </a:pPr>
            <a:fld id="{DCBB8ADA-167A-4D56-97A7-BE81C8F657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BAE89-9B3B-4F35-A8B2-01A02424F75B}" type="slidenum">
              <a:rPr lang="it-IT"/>
              <a:pPr/>
              <a:t>1</a:t>
            </a:fld>
            <a:endParaRPr lang="it-IT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8188E-84D5-4673-9EF3-3C936E41AEC7}" type="slidenum">
              <a:rPr lang="it-IT"/>
              <a:pPr/>
              <a:t>10</a:t>
            </a:fld>
            <a:endParaRPr lang="it-IT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483EC-9C4C-4C9B-A041-4C6866188431}" type="slidenum">
              <a:rPr lang="it-IT"/>
              <a:pPr/>
              <a:t>11</a:t>
            </a:fld>
            <a:endParaRPr lang="it-IT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83B07-EA93-48B2-8AB8-8E25CB8B0FC7}" type="slidenum">
              <a:rPr lang="it-IT"/>
              <a:pPr/>
              <a:t>2</a:t>
            </a:fld>
            <a:endParaRPr lang="it-IT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CB602-2EC8-41B3-B428-596FFEAFE557}" type="slidenum">
              <a:rPr lang="it-IT"/>
              <a:pPr/>
              <a:t>3</a:t>
            </a:fld>
            <a:endParaRPr lang="it-IT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EE059F-C8D6-4DBD-B3A2-4CB89699CA6D}" type="slidenum">
              <a:rPr lang="it-IT"/>
              <a:pPr/>
              <a:t>4</a:t>
            </a:fld>
            <a:endParaRPr lang="it-IT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B3C3B-3476-4DFF-B4B7-CA85A8DBD148}" type="slidenum">
              <a:rPr lang="it-IT"/>
              <a:pPr/>
              <a:t>5</a:t>
            </a:fld>
            <a:endParaRPr lang="it-IT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60373-3A3C-43F6-9547-202E00E5FB9D}" type="slidenum">
              <a:rPr lang="it-IT"/>
              <a:pPr/>
              <a:t>6</a:t>
            </a:fld>
            <a:endParaRPr lang="it-IT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FCD33-4167-4E76-B6E0-2F4ED77563E8}" type="slidenum">
              <a:rPr lang="it-IT"/>
              <a:pPr/>
              <a:t>7</a:t>
            </a:fld>
            <a:endParaRPr lang="it-IT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BE8D0-3ACB-4161-9565-047FCEF304DD}" type="slidenum">
              <a:rPr lang="it-IT"/>
              <a:pPr/>
              <a:t>8</a:t>
            </a:fld>
            <a:endParaRPr lang="it-IT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22AC8-9DCF-41E9-B1A4-FC111ABB7830}" type="slidenum">
              <a:rPr lang="it-IT"/>
              <a:pPr/>
              <a:t>9</a:t>
            </a:fld>
            <a:endParaRPr lang="it-IT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C6381-44DD-4F00-A962-431B1BF8E3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007E0-8600-4A94-B579-4F7A439E39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4943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4943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1B7EA-884F-40AD-A332-0C25D4BBF2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DC748-DEB6-4DD0-BABF-79DB8F4121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9A988-130C-4570-8C8E-E11E03C7D6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397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397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539DE-2A5E-4618-BBF6-14B70B5517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2F1D6-862E-4DF7-8207-FBDF8F7372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97D8B-1341-477E-94B0-70DCACAB18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816ED-035C-49E9-8C70-AED6202F6A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F2A55-3409-47F8-817E-2AEB4CBD7A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BDA17-6556-4D68-99A3-43A8AA8FB6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 advTm="4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B2C7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397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charset="0"/>
              </a:defRPr>
            </a:lvl1pPr>
          </a:lstStyle>
          <a:p>
            <a:pPr>
              <a:defRPr/>
            </a:pPr>
            <a:fld id="{34BE7503-2ABA-4A3A-9FC8-4668E5508E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4000">
    <p:wedge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roid Sans Fallback" charset="0"/>
          <a:cs typeface="Droid Sans Fallback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roid Sans Fallback" charset="0"/>
          <a:cs typeface="Droid Sans Fallback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roid Sans Fallback" charset="0"/>
          <a:cs typeface="Droid Sans Fallback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roid Sans Fallback" charset="0"/>
          <a:cs typeface="Droid Sans Fallback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23900" y="958334"/>
            <a:ext cx="76962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il </a:t>
            </a:r>
            <a:r>
              <a:rPr lang="it-IT" sz="18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lato</a:t>
            </a: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del quadrato si può ricoprire con un numero intero di palline...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17875" y="2514600"/>
            <a:ext cx="2506663" cy="2524125"/>
            <a:chOff x="720" y="1536"/>
            <a:chExt cx="959" cy="966"/>
          </a:xfrm>
        </p:grpSpPr>
        <p:sp>
          <p:nvSpPr>
            <p:cNvPr id="36868" name="Rectangle 4"/>
            <p:cNvSpPr>
              <a:spLocks noChangeArrowheads="1"/>
            </p:cNvSpPr>
            <p:nvPr/>
          </p:nvSpPr>
          <p:spPr bwMode="auto">
            <a:xfrm>
              <a:off x="720" y="1606"/>
              <a:ext cx="895" cy="896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69" name="AutoShape 5"/>
            <p:cNvSpPr>
              <a:spLocks noChangeArrowheads="1"/>
            </p:cNvSpPr>
            <p:nvPr/>
          </p:nvSpPr>
          <p:spPr bwMode="auto">
            <a:xfrm rot="5400000" flipH="1">
              <a:off x="1173" y="1987"/>
              <a:ext cx="953" cy="59"/>
            </a:xfrm>
            <a:prstGeom prst="parallelogram">
              <a:avLst>
                <a:gd name="adj" fmla="val 11037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 flipH="1" flipV="1">
              <a:off x="722" y="1540"/>
              <a:ext cx="953" cy="59"/>
            </a:xfrm>
            <a:prstGeom prst="parallelogram">
              <a:avLst>
                <a:gd name="adj" fmla="val 8584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 rot="5400000">
              <a:off x="1197" y="2030"/>
              <a:ext cx="225" cy="224"/>
            </a:xfrm>
            <a:prstGeom prst="ellipse">
              <a:avLst/>
            </a:prstGeom>
            <a:gradFill rotWithShape="0">
              <a:gsLst>
                <a:gs pos="0">
                  <a:srgbClr val="FF7C80"/>
                </a:gs>
                <a:gs pos="100000">
                  <a:srgbClr val="FF7C8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2" name="Oval 8"/>
            <p:cNvSpPr>
              <a:spLocks noChangeArrowheads="1"/>
            </p:cNvSpPr>
            <p:nvPr/>
          </p:nvSpPr>
          <p:spPr bwMode="auto">
            <a:xfrm rot="5400000">
              <a:off x="975" y="2029"/>
              <a:ext cx="223" cy="223"/>
            </a:xfrm>
            <a:prstGeom prst="ellipse">
              <a:avLst/>
            </a:prstGeom>
            <a:gradFill rotWithShape="0">
              <a:gsLst>
                <a:gs pos="0">
                  <a:srgbClr val="FFCCFF"/>
                </a:gs>
                <a:gs pos="100000">
                  <a:srgbClr val="FFCCFF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6873" name="Oval 9"/>
            <p:cNvSpPr>
              <a:spLocks noChangeArrowheads="1"/>
            </p:cNvSpPr>
            <p:nvPr/>
          </p:nvSpPr>
          <p:spPr bwMode="auto">
            <a:xfrm rot="5400000">
              <a:off x="751" y="2029"/>
              <a:ext cx="223" cy="224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66CCFF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4" name="Oval 10"/>
            <p:cNvSpPr>
              <a:spLocks noChangeArrowheads="1"/>
            </p:cNvSpPr>
            <p:nvPr/>
          </p:nvSpPr>
          <p:spPr bwMode="auto">
            <a:xfrm rot="5400000">
              <a:off x="1418" y="1802"/>
              <a:ext cx="225" cy="224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5" name="Oval 11"/>
            <p:cNvSpPr>
              <a:spLocks noChangeArrowheads="1"/>
            </p:cNvSpPr>
            <p:nvPr/>
          </p:nvSpPr>
          <p:spPr bwMode="auto">
            <a:xfrm rot="5400000">
              <a:off x="1195" y="1801"/>
              <a:ext cx="224" cy="224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6" name="Oval 12"/>
            <p:cNvSpPr>
              <a:spLocks noChangeArrowheads="1"/>
            </p:cNvSpPr>
            <p:nvPr/>
          </p:nvSpPr>
          <p:spPr bwMode="auto">
            <a:xfrm rot="5400000">
              <a:off x="972" y="1800"/>
              <a:ext cx="224" cy="22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6877" name="Oval 13"/>
            <p:cNvSpPr>
              <a:spLocks noChangeArrowheads="1"/>
            </p:cNvSpPr>
            <p:nvPr/>
          </p:nvSpPr>
          <p:spPr bwMode="auto">
            <a:xfrm rot="5400000">
              <a:off x="748" y="1800"/>
              <a:ext cx="224" cy="22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8" name="Oval 14"/>
            <p:cNvSpPr>
              <a:spLocks noChangeArrowheads="1"/>
            </p:cNvSpPr>
            <p:nvPr/>
          </p:nvSpPr>
          <p:spPr bwMode="auto">
            <a:xfrm rot="5400000">
              <a:off x="1422" y="1580"/>
              <a:ext cx="224" cy="224"/>
            </a:xfrm>
            <a:prstGeom prst="ellipse">
              <a:avLst/>
            </a:prstGeom>
            <a:gradFill rotWithShape="0">
              <a:gsLst>
                <a:gs pos="0">
                  <a:srgbClr val="33CCFF"/>
                </a:gs>
                <a:gs pos="100000">
                  <a:srgbClr val="33CCFF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9" name="Oval 15"/>
            <p:cNvSpPr>
              <a:spLocks noChangeArrowheads="1"/>
            </p:cNvSpPr>
            <p:nvPr/>
          </p:nvSpPr>
          <p:spPr bwMode="auto">
            <a:xfrm rot="5400000">
              <a:off x="1197" y="1580"/>
              <a:ext cx="225" cy="224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 rot="5400000">
              <a:off x="975" y="1579"/>
              <a:ext cx="223" cy="22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1" name="Oval 17"/>
            <p:cNvSpPr>
              <a:spLocks noChangeArrowheads="1"/>
            </p:cNvSpPr>
            <p:nvPr/>
          </p:nvSpPr>
          <p:spPr bwMode="auto">
            <a:xfrm rot="5400000">
              <a:off x="756" y="1580"/>
              <a:ext cx="223" cy="224"/>
            </a:xfrm>
            <a:prstGeom prst="ellipse">
              <a:avLst/>
            </a:prstGeom>
            <a:gradFill rotWithShape="0">
              <a:gsLst>
                <a:gs pos="0">
                  <a:srgbClr val="BBBBFF"/>
                </a:gs>
                <a:gs pos="100000">
                  <a:srgbClr val="BBBBFF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6882" name="Oval 18"/>
            <p:cNvSpPr>
              <a:spLocks noChangeArrowheads="1"/>
            </p:cNvSpPr>
            <p:nvPr/>
          </p:nvSpPr>
          <p:spPr bwMode="auto">
            <a:xfrm rot="5400000">
              <a:off x="748" y="2244"/>
              <a:ext cx="224" cy="224"/>
            </a:xfrm>
            <a:prstGeom prst="ellipse">
              <a:avLst/>
            </a:prstGeom>
            <a:gradFill rotWithShape="0">
              <a:gsLst>
                <a:gs pos="0">
                  <a:srgbClr val="FF7C80"/>
                </a:gs>
                <a:gs pos="100000">
                  <a:srgbClr val="FF7C8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3" name="AutoShape 19"/>
            <p:cNvSpPr>
              <a:spLocks noChangeArrowheads="1"/>
            </p:cNvSpPr>
            <p:nvPr/>
          </p:nvSpPr>
          <p:spPr bwMode="auto">
            <a:xfrm rot="5400000" flipH="1">
              <a:off x="273" y="1986"/>
              <a:ext cx="960" cy="59"/>
            </a:xfrm>
            <a:prstGeom prst="parallelogram">
              <a:avLst>
                <a:gd name="adj" fmla="val 1111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4" name="Oval 20"/>
            <p:cNvSpPr>
              <a:spLocks noChangeArrowheads="1"/>
            </p:cNvSpPr>
            <p:nvPr/>
          </p:nvSpPr>
          <p:spPr bwMode="auto">
            <a:xfrm rot="5400000">
              <a:off x="1418" y="2246"/>
              <a:ext cx="225" cy="224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66CCFF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5" name="Oval 21"/>
            <p:cNvSpPr>
              <a:spLocks noChangeArrowheads="1"/>
            </p:cNvSpPr>
            <p:nvPr/>
          </p:nvSpPr>
          <p:spPr bwMode="auto">
            <a:xfrm rot="5400000">
              <a:off x="972" y="2244"/>
              <a:ext cx="224" cy="22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6" name="Oval 22"/>
            <p:cNvSpPr>
              <a:spLocks noChangeArrowheads="1"/>
            </p:cNvSpPr>
            <p:nvPr/>
          </p:nvSpPr>
          <p:spPr bwMode="auto">
            <a:xfrm rot="5400000">
              <a:off x="1195" y="2245"/>
              <a:ext cx="224" cy="224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FFCC66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7" name="AutoShape 23"/>
            <p:cNvSpPr>
              <a:spLocks noChangeArrowheads="1"/>
            </p:cNvSpPr>
            <p:nvPr/>
          </p:nvSpPr>
          <p:spPr bwMode="auto">
            <a:xfrm flipH="1" flipV="1">
              <a:off x="721" y="2435"/>
              <a:ext cx="954" cy="59"/>
            </a:xfrm>
            <a:prstGeom prst="parallelogram">
              <a:avLst>
                <a:gd name="adj" fmla="val 9364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88" name="Oval 24"/>
            <p:cNvSpPr>
              <a:spLocks noChangeArrowheads="1"/>
            </p:cNvSpPr>
            <p:nvPr/>
          </p:nvSpPr>
          <p:spPr bwMode="auto">
            <a:xfrm rot="5400000">
              <a:off x="1422" y="2030"/>
              <a:ext cx="224" cy="22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3446463" y="4633913"/>
            <a:ext cx="22891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3513138" y="2713038"/>
            <a:ext cx="2132012" cy="213201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62000" y="5729257"/>
            <a:ext cx="76723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...si potrà fare lo stesso per la </a:t>
            </a:r>
            <a:r>
              <a:rPr lang="it-IT" sz="20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diagonale</a:t>
            </a:r>
            <a:r>
              <a:rPr lang="it-IT" sz="20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ransition spd="med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89" grpId="0" animBg="1"/>
      <p:bldP spid="36890" grpId="0" animBg="1"/>
      <p:bldP spid="3689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14713" y="2133600"/>
            <a:ext cx="2314575" cy="2305050"/>
            <a:chOff x="2094" y="1716"/>
            <a:chExt cx="1458" cy="1452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auto">
            <a:xfrm>
              <a:off x="2094" y="1716"/>
              <a:ext cx="1452" cy="1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108" name="Line 4"/>
            <p:cNvSpPr>
              <a:spLocks noChangeShapeType="1"/>
            </p:cNvSpPr>
            <p:nvPr/>
          </p:nvSpPr>
          <p:spPr bwMode="auto">
            <a:xfrm>
              <a:off x="2100" y="1718"/>
              <a:ext cx="1452" cy="1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28663" y="957540"/>
            <a:ext cx="7685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Lato</a:t>
            </a:r>
            <a:r>
              <a:rPr lang="it-IT" sz="1800" b="0" dirty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t-IT" sz="1800" b="0" dirty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diagonale</a:t>
            </a:r>
            <a:r>
              <a:rPr lang="it-IT" sz="1800" b="0" dirty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 un quadrato sono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81000" y="5217865"/>
            <a:ext cx="8458200" cy="87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è</a:t>
            </a:r>
            <a:r>
              <a:rPr lang="it-IT" sz="1800" b="0" dirty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b="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impossibile</a:t>
            </a:r>
            <a:r>
              <a:rPr lang="it-IT" sz="1800" b="0" dirty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trovare un’unità di misura che sia contenuta un numero intero di volte tanto nel </a:t>
            </a:r>
            <a:r>
              <a:rPr lang="it-IT" sz="18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lato</a:t>
            </a:r>
            <a:r>
              <a:rPr lang="it-IT" sz="1800" b="0" dirty="0">
                <a:solidFill>
                  <a:srgbClr val="3366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quanto nella </a:t>
            </a:r>
            <a:r>
              <a:rPr lang="it-IT" sz="18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diagonale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28663" y="1400453"/>
            <a:ext cx="7685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i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incommensurabili</a:t>
            </a:r>
            <a:r>
              <a:rPr lang="it-IT" sz="1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ransition spd="med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27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utoUpdateAnimBg="0"/>
      <p:bldP spid="47110" grpId="0" autoUpdateAnimBg="0"/>
      <p:bldP spid="471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00200" y="2133600"/>
            <a:ext cx="2314575" cy="2305050"/>
            <a:chOff x="2094" y="1716"/>
            <a:chExt cx="1458" cy="1452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2094" y="1716"/>
              <a:ext cx="1452" cy="1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132" name="Line 4"/>
            <p:cNvSpPr>
              <a:spLocks noChangeShapeType="1"/>
            </p:cNvSpPr>
            <p:nvPr/>
          </p:nvSpPr>
          <p:spPr bwMode="auto">
            <a:xfrm>
              <a:off x="2100" y="1718"/>
              <a:ext cx="1452" cy="1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876800" y="2133600"/>
            <a:ext cx="2314575" cy="2305050"/>
            <a:chOff x="2094" y="1716"/>
            <a:chExt cx="1458" cy="1452"/>
          </a:xfrm>
        </p:grpSpPr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094" y="1716"/>
              <a:ext cx="1452" cy="1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2100" y="1718"/>
              <a:ext cx="1452" cy="1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638675" y="1900238"/>
            <a:ext cx="2622550" cy="2613025"/>
            <a:chOff x="2922" y="1197"/>
            <a:chExt cx="1652" cy="1646"/>
          </a:xfrm>
        </p:grpSpPr>
        <p:sp>
          <p:nvSpPr>
            <p:cNvPr id="48137" name="Oval 9"/>
            <p:cNvSpPr>
              <a:spLocks noChangeArrowheads="1"/>
            </p:cNvSpPr>
            <p:nvPr/>
          </p:nvSpPr>
          <p:spPr bwMode="auto">
            <a:xfrm rot="13314795">
              <a:off x="3432" y="1723"/>
              <a:ext cx="363" cy="362"/>
            </a:xfrm>
            <a:prstGeom prst="ellipse">
              <a:avLst/>
            </a:prstGeom>
            <a:solidFill>
              <a:srgbClr val="00CC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 rot="13314795">
              <a:off x="3696" y="1968"/>
              <a:ext cx="363" cy="36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8139" name="Oval 11"/>
            <p:cNvSpPr>
              <a:spLocks noChangeArrowheads="1"/>
            </p:cNvSpPr>
            <p:nvPr/>
          </p:nvSpPr>
          <p:spPr bwMode="auto">
            <a:xfrm rot="13314795">
              <a:off x="3956" y="2228"/>
              <a:ext cx="362" cy="36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8140" name="Oval 12"/>
            <p:cNvSpPr>
              <a:spLocks noChangeArrowheads="1"/>
            </p:cNvSpPr>
            <p:nvPr/>
          </p:nvSpPr>
          <p:spPr bwMode="auto">
            <a:xfrm rot="13314795">
              <a:off x="4212" y="2481"/>
              <a:ext cx="362" cy="362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8141" name="Oval 13"/>
            <p:cNvSpPr>
              <a:spLocks noChangeArrowheads="1"/>
            </p:cNvSpPr>
            <p:nvPr/>
          </p:nvSpPr>
          <p:spPr bwMode="auto">
            <a:xfrm rot="13314795">
              <a:off x="2922" y="1197"/>
              <a:ext cx="362" cy="36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8142" name="Oval 14"/>
            <p:cNvSpPr>
              <a:spLocks noChangeArrowheads="1"/>
            </p:cNvSpPr>
            <p:nvPr/>
          </p:nvSpPr>
          <p:spPr bwMode="auto">
            <a:xfrm rot="13314795">
              <a:off x="3178" y="1450"/>
              <a:ext cx="362" cy="362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600200" y="4144963"/>
            <a:ext cx="2298700" cy="579437"/>
            <a:chOff x="2102" y="2982"/>
            <a:chExt cx="1448" cy="365"/>
          </a:xfrm>
        </p:grpSpPr>
        <p:sp>
          <p:nvSpPr>
            <p:cNvPr id="48144" name="Oval 16"/>
            <p:cNvSpPr>
              <a:spLocks noChangeArrowheads="1"/>
            </p:cNvSpPr>
            <p:nvPr/>
          </p:nvSpPr>
          <p:spPr bwMode="auto">
            <a:xfrm rot="5400000">
              <a:off x="3187" y="2985"/>
              <a:ext cx="363" cy="362"/>
            </a:xfrm>
            <a:prstGeom prst="ellipse">
              <a:avLst/>
            </a:prstGeom>
            <a:solidFill>
              <a:srgbClr val="00CC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145" name="Oval 17"/>
            <p:cNvSpPr>
              <a:spLocks noChangeArrowheads="1"/>
            </p:cNvSpPr>
            <p:nvPr/>
          </p:nvSpPr>
          <p:spPr bwMode="auto">
            <a:xfrm rot="5400000">
              <a:off x="2825" y="2984"/>
              <a:ext cx="363" cy="362"/>
            </a:xfrm>
            <a:prstGeom prst="ellipse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146" name="Oval 18"/>
            <p:cNvSpPr>
              <a:spLocks noChangeArrowheads="1"/>
            </p:cNvSpPr>
            <p:nvPr/>
          </p:nvSpPr>
          <p:spPr bwMode="auto">
            <a:xfrm rot="5400000">
              <a:off x="2464" y="2982"/>
              <a:ext cx="362" cy="36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147" name="Oval 19"/>
            <p:cNvSpPr>
              <a:spLocks noChangeArrowheads="1"/>
            </p:cNvSpPr>
            <p:nvPr/>
          </p:nvSpPr>
          <p:spPr bwMode="auto">
            <a:xfrm rot="5400000">
              <a:off x="2102" y="2982"/>
              <a:ext cx="362" cy="36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4038600" y="33528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81000" y="914401"/>
            <a:ext cx="8458200" cy="5175251"/>
            <a:chOff x="240" y="576"/>
            <a:chExt cx="5328" cy="3260"/>
          </a:xfrm>
        </p:grpSpPr>
        <p:sp>
          <p:nvSpPr>
            <p:cNvPr id="48150" name="Text Box 22"/>
            <p:cNvSpPr txBox="1">
              <a:spLocks noChangeArrowheads="1"/>
            </p:cNvSpPr>
            <p:nvPr/>
          </p:nvSpPr>
          <p:spPr bwMode="auto">
            <a:xfrm>
              <a:off x="459" y="576"/>
              <a:ext cx="48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lnSpc>
                  <a:spcPct val="150000"/>
                </a:lnSpc>
                <a:spcBef>
                  <a:spcPct val="50000"/>
                </a:spcBef>
              </a:pPr>
              <a:r>
                <a:rPr lang="it-IT" sz="1800" b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Lato</a:t>
              </a:r>
              <a:r>
                <a:rPr lang="it-IT" sz="1800" b="0" dirty="0">
                  <a:solidFill>
                    <a:srgbClr val="3366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800" b="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it-IT" sz="1800" b="0" dirty="0">
                  <a:solidFill>
                    <a:srgbClr val="3366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800" b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diagonale</a:t>
              </a:r>
              <a:r>
                <a:rPr lang="it-IT" sz="1800" b="0" dirty="0">
                  <a:solidFill>
                    <a:srgbClr val="3366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800" b="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di un quadrato sono</a:t>
              </a:r>
            </a:p>
          </p:txBody>
        </p:sp>
        <p:sp>
          <p:nvSpPr>
            <p:cNvPr id="48151" name="Text Box 23"/>
            <p:cNvSpPr txBox="1">
              <a:spLocks noChangeArrowheads="1"/>
            </p:cNvSpPr>
            <p:nvPr/>
          </p:nvSpPr>
          <p:spPr bwMode="auto">
            <a:xfrm>
              <a:off x="240" y="3287"/>
              <a:ext cx="5328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lnSpc>
                  <a:spcPct val="150000"/>
                </a:lnSpc>
                <a:spcBef>
                  <a:spcPct val="50000"/>
                </a:spcBef>
              </a:pPr>
              <a:r>
                <a:rPr lang="it-IT" sz="1800" b="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è </a:t>
              </a:r>
              <a:r>
                <a:rPr lang="it-IT" sz="1800" b="0" u="sng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impossibile</a:t>
              </a:r>
              <a:r>
                <a:rPr lang="it-IT" sz="1800" b="0" dirty="0">
                  <a:solidFill>
                    <a:srgbClr val="3366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800" b="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trovare un’unità di misura che sia contenuta un numero intero di volte tanto nel</a:t>
              </a:r>
              <a:r>
                <a:rPr lang="it-IT" sz="1800" b="0" dirty="0">
                  <a:solidFill>
                    <a:srgbClr val="3366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800" b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lato</a:t>
              </a:r>
              <a:r>
                <a:rPr lang="it-IT" sz="1800" b="0" dirty="0">
                  <a:solidFill>
                    <a:srgbClr val="3366FF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800" b="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quanto nella </a:t>
              </a:r>
              <a:r>
                <a:rPr lang="it-IT" sz="1800" b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diagonale</a:t>
              </a:r>
            </a:p>
          </p:txBody>
        </p:sp>
        <p:sp>
          <p:nvSpPr>
            <p:cNvPr id="48152" name="Text Box 24"/>
            <p:cNvSpPr txBox="1">
              <a:spLocks noChangeArrowheads="1"/>
            </p:cNvSpPr>
            <p:nvPr/>
          </p:nvSpPr>
          <p:spPr bwMode="auto">
            <a:xfrm>
              <a:off x="459" y="855"/>
              <a:ext cx="48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lnSpc>
                  <a:spcPct val="150000"/>
                </a:lnSpc>
                <a:spcBef>
                  <a:spcPct val="50000"/>
                </a:spcBef>
              </a:pPr>
              <a:r>
                <a:rPr lang="it-IT" sz="1800" i="1" u="sng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incommensurabili</a:t>
              </a:r>
              <a:r>
                <a:rPr lang="it-IT" sz="1800" i="1" dirty="0">
                  <a:solidFill>
                    <a:srgbClr val="CC33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sz="1800" b="0" dirty="0">
                  <a:solidFill>
                    <a:srgbClr val="3366FF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2875" y="3352800"/>
            <a:ext cx="1295400" cy="1304925"/>
            <a:chOff x="2090" y="1584"/>
            <a:chExt cx="1579" cy="159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90" y="1584"/>
              <a:ext cx="1579" cy="1590"/>
              <a:chOff x="720" y="1536"/>
              <a:chExt cx="959" cy="966"/>
            </a:xfrm>
          </p:grpSpPr>
          <p:sp>
            <p:nvSpPr>
              <p:cNvPr id="37893" name="Rectangle 5"/>
              <p:cNvSpPr>
                <a:spLocks noChangeArrowheads="1"/>
              </p:cNvSpPr>
              <p:nvPr/>
            </p:nvSpPr>
            <p:spPr bwMode="auto">
              <a:xfrm>
                <a:off x="720" y="1606"/>
                <a:ext cx="895" cy="896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894" name="AutoShape 6"/>
              <p:cNvSpPr>
                <a:spLocks noChangeArrowheads="1"/>
              </p:cNvSpPr>
              <p:nvPr/>
            </p:nvSpPr>
            <p:spPr bwMode="auto">
              <a:xfrm rot="5400000" flipH="1">
                <a:off x="1173" y="1987"/>
                <a:ext cx="953" cy="59"/>
              </a:xfrm>
              <a:prstGeom prst="parallelogram">
                <a:avLst>
                  <a:gd name="adj" fmla="val 11037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895" name="AutoShape 7"/>
              <p:cNvSpPr>
                <a:spLocks noChangeArrowheads="1"/>
              </p:cNvSpPr>
              <p:nvPr/>
            </p:nvSpPr>
            <p:spPr bwMode="auto">
              <a:xfrm flipH="1" flipV="1">
                <a:off x="722" y="1540"/>
                <a:ext cx="953" cy="59"/>
              </a:xfrm>
              <a:prstGeom prst="parallelogram">
                <a:avLst>
                  <a:gd name="adj" fmla="val 85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896" name="Oval 8"/>
              <p:cNvSpPr>
                <a:spLocks noChangeArrowheads="1"/>
              </p:cNvSpPr>
              <p:nvPr/>
            </p:nvSpPr>
            <p:spPr bwMode="auto">
              <a:xfrm rot="5400000">
                <a:off x="1197" y="2030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rgbClr val="FF7C80"/>
                  </a:gs>
                  <a:gs pos="100000">
                    <a:srgbClr val="FF7C80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897" name="Oval 9"/>
              <p:cNvSpPr>
                <a:spLocks noChangeArrowheads="1"/>
              </p:cNvSpPr>
              <p:nvPr/>
            </p:nvSpPr>
            <p:spPr bwMode="auto">
              <a:xfrm rot="5400000">
                <a:off x="975" y="2029"/>
                <a:ext cx="223" cy="223"/>
              </a:xfrm>
              <a:prstGeom prst="ellipse">
                <a:avLst/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898" name="Oval 10"/>
              <p:cNvSpPr>
                <a:spLocks noChangeArrowheads="1"/>
              </p:cNvSpPr>
              <p:nvPr/>
            </p:nvSpPr>
            <p:spPr bwMode="auto">
              <a:xfrm rot="5400000">
                <a:off x="751" y="2029"/>
                <a:ext cx="223" cy="224"/>
              </a:xfrm>
              <a:prstGeom prst="ellipse">
                <a:avLst/>
              </a:prstGeom>
              <a:gradFill rotWithShape="0">
                <a:gsLst>
                  <a:gs pos="0">
                    <a:srgbClr val="66CCFF"/>
                  </a:gs>
                  <a:gs pos="100000">
                    <a:srgbClr val="66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899" name="Oval 11"/>
              <p:cNvSpPr>
                <a:spLocks noChangeArrowheads="1"/>
              </p:cNvSpPr>
              <p:nvPr/>
            </p:nvSpPr>
            <p:spPr bwMode="auto">
              <a:xfrm rot="5400000">
                <a:off x="1418" y="1802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00" name="Oval 12"/>
              <p:cNvSpPr>
                <a:spLocks noChangeArrowheads="1"/>
              </p:cNvSpPr>
              <p:nvPr/>
            </p:nvSpPr>
            <p:spPr bwMode="auto">
              <a:xfrm rot="5400000">
                <a:off x="1195" y="1801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CC66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01" name="Oval 13"/>
              <p:cNvSpPr>
                <a:spLocks noChangeArrowheads="1"/>
              </p:cNvSpPr>
              <p:nvPr/>
            </p:nvSpPr>
            <p:spPr bwMode="auto">
              <a:xfrm rot="5400000">
                <a:off x="972" y="1800"/>
                <a:ext cx="224" cy="223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02" name="Oval 14"/>
              <p:cNvSpPr>
                <a:spLocks noChangeArrowheads="1"/>
              </p:cNvSpPr>
              <p:nvPr/>
            </p:nvSpPr>
            <p:spPr bwMode="auto">
              <a:xfrm rot="5400000">
                <a:off x="748" y="180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03" name="Oval 15"/>
              <p:cNvSpPr>
                <a:spLocks noChangeArrowheads="1"/>
              </p:cNvSpPr>
              <p:nvPr/>
            </p:nvSpPr>
            <p:spPr bwMode="auto">
              <a:xfrm rot="5400000">
                <a:off x="1422" y="158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33CCFF"/>
                  </a:gs>
                  <a:gs pos="100000">
                    <a:srgbClr val="33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04" name="Oval 16"/>
              <p:cNvSpPr>
                <a:spLocks noChangeArrowheads="1"/>
              </p:cNvSpPr>
              <p:nvPr/>
            </p:nvSpPr>
            <p:spPr bwMode="auto">
              <a:xfrm rot="5400000">
                <a:off x="1197" y="1580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05" name="Oval 17"/>
              <p:cNvSpPr>
                <a:spLocks noChangeArrowheads="1"/>
              </p:cNvSpPr>
              <p:nvPr/>
            </p:nvSpPr>
            <p:spPr bwMode="auto">
              <a:xfrm rot="5400000">
                <a:off x="975" y="1579"/>
                <a:ext cx="223" cy="22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06" name="Oval 18"/>
              <p:cNvSpPr>
                <a:spLocks noChangeArrowheads="1"/>
              </p:cNvSpPr>
              <p:nvPr/>
            </p:nvSpPr>
            <p:spPr bwMode="auto">
              <a:xfrm rot="5400000">
                <a:off x="756" y="1580"/>
                <a:ext cx="223" cy="224"/>
              </a:xfrm>
              <a:prstGeom prst="ellipse">
                <a:avLst/>
              </a:prstGeom>
              <a:gradFill rotWithShape="0">
                <a:gsLst>
                  <a:gs pos="0">
                    <a:srgbClr val="BBBBFF"/>
                  </a:gs>
                  <a:gs pos="100000">
                    <a:srgbClr val="BBBB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907" name="Oval 19"/>
              <p:cNvSpPr>
                <a:spLocks noChangeArrowheads="1"/>
              </p:cNvSpPr>
              <p:nvPr/>
            </p:nvSpPr>
            <p:spPr bwMode="auto">
              <a:xfrm rot="5400000">
                <a:off x="748" y="2244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7C80"/>
                  </a:gs>
                  <a:gs pos="100000">
                    <a:srgbClr val="FF7C80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08" name="AutoShape 20"/>
              <p:cNvSpPr>
                <a:spLocks noChangeArrowheads="1"/>
              </p:cNvSpPr>
              <p:nvPr/>
            </p:nvSpPr>
            <p:spPr bwMode="auto">
              <a:xfrm rot="5400000" flipH="1">
                <a:off x="273" y="1986"/>
                <a:ext cx="960" cy="59"/>
              </a:xfrm>
              <a:prstGeom prst="parallelogram">
                <a:avLst>
                  <a:gd name="adj" fmla="val 11118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09" name="Oval 21"/>
              <p:cNvSpPr>
                <a:spLocks noChangeArrowheads="1"/>
              </p:cNvSpPr>
              <p:nvPr/>
            </p:nvSpPr>
            <p:spPr bwMode="auto">
              <a:xfrm rot="5400000">
                <a:off x="1418" y="2246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rgbClr val="66CCFF"/>
                  </a:gs>
                  <a:gs pos="100000">
                    <a:srgbClr val="66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10" name="Oval 22"/>
              <p:cNvSpPr>
                <a:spLocks noChangeArrowheads="1"/>
              </p:cNvSpPr>
              <p:nvPr/>
            </p:nvSpPr>
            <p:spPr bwMode="auto">
              <a:xfrm rot="5400000">
                <a:off x="972" y="2244"/>
                <a:ext cx="224" cy="223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11" name="Oval 23"/>
              <p:cNvSpPr>
                <a:spLocks noChangeArrowheads="1"/>
              </p:cNvSpPr>
              <p:nvPr/>
            </p:nvSpPr>
            <p:spPr bwMode="auto">
              <a:xfrm rot="5400000">
                <a:off x="1195" y="2245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CC66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12" name="AutoShape 24"/>
              <p:cNvSpPr>
                <a:spLocks noChangeArrowheads="1"/>
              </p:cNvSpPr>
              <p:nvPr/>
            </p:nvSpPr>
            <p:spPr bwMode="auto">
              <a:xfrm flipH="1" flipV="1">
                <a:off x="721" y="2435"/>
                <a:ext cx="954" cy="59"/>
              </a:xfrm>
              <a:prstGeom prst="parallelogram">
                <a:avLst>
                  <a:gd name="adj" fmla="val 936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913" name="Oval 25"/>
              <p:cNvSpPr>
                <a:spLocks noChangeArrowheads="1"/>
              </p:cNvSpPr>
              <p:nvPr/>
            </p:nvSpPr>
            <p:spPr bwMode="auto">
              <a:xfrm rot="5400000">
                <a:off x="1422" y="203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>
              <a:off x="2171" y="2919"/>
              <a:ext cx="144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7915" name="Line 27"/>
            <p:cNvSpPr>
              <a:spLocks noChangeShapeType="1"/>
            </p:cNvSpPr>
            <p:nvPr/>
          </p:nvSpPr>
          <p:spPr bwMode="auto">
            <a:xfrm>
              <a:off x="2213" y="1709"/>
              <a:ext cx="1343" cy="134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3324225" y="2724150"/>
            <a:ext cx="2305050" cy="2305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>
            <a:off x="3333750" y="2727325"/>
            <a:ext cx="2305050" cy="2301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919" name="Oval 31"/>
          <p:cNvSpPr>
            <a:spLocks noChangeArrowheads="1"/>
          </p:cNvSpPr>
          <p:nvPr/>
        </p:nvSpPr>
        <p:spPr bwMode="auto">
          <a:xfrm rot="5400000">
            <a:off x="5060156" y="4737894"/>
            <a:ext cx="576263" cy="574675"/>
          </a:xfrm>
          <a:prstGeom prst="ellipse">
            <a:avLst/>
          </a:prstGeom>
          <a:solidFill>
            <a:srgbClr val="00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920" name="Oval 32"/>
          <p:cNvSpPr>
            <a:spLocks noChangeArrowheads="1"/>
          </p:cNvSpPr>
          <p:nvPr/>
        </p:nvSpPr>
        <p:spPr bwMode="auto">
          <a:xfrm rot="5400000">
            <a:off x="4485482" y="4736306"/>
            <a:ext cx="576262" cy="574675"/>
          </a:xfrm>
          <a:prstGeom prst="ellips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921" name="Oval 33"/>
          <p:cNvSpPr>
            <a:spLocks noChangeArrowheads="1"/>
          </p:cNvSpPr>
          <p:nvPr/>
        </p:nvSpPr>
        <p:spPr bwMode="auto">
          <a:xfrm rot="5400000">
            <a:off x="3911600" y="4733925"/>
            <a:ext cx="574675" cy="57467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7922" name="Oval 34"/>
          <p:cNvSpPr>
            <a:spLocks noChangeArrowheads="1"/>
          </p:cNvSpPr>
          <p:nvPr/>
        </p:nvSpPr>
        <p:spPr bwMode="auto">
          <a:xfrm rot="5400000">
            <a:off x="3336925" y="4733925"/>
            <a:ext cx="574675" cy="574675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723900" y="958334"/>
            <a:ext cx="76962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il </a:t>
            </a:r>
            <a:r>
              <a:rPr lang="it-IT" sz="18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lato</a:t>
            </a: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del quadrato si può ricoprire con un numero intero di palline... 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762000" y="5744646"/>
            <a:ext cx="7672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...si </a:t>
            </a:r>
            <a:r>
              <a:rPr lang="it-IT" sz="1800" b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può fare </a:t>
            </a: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 stesso per la </a:t>
            </a:r>
            <a:r>
              <a:rPr lang="it-IT" sz="18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diagonale</a:t>
            </a: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ransition spd="med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 animBg="1"/>
      <p:bldP spid="37920" grpId="0" animBg="1"/>
      <p:bldP spid="37921" grpId="0" animBg="1"/>
      <p:bldP spid="37922" grpId="0" animBg="1" autoUpdateAnimBg="0"/>
      <p:bldP spid="35" grpId="0" autoUpdateAnimBg="0"/>
      <p:bldP spid="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3568" y="980728"/>
            <a:ext cx="806489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Questa non è una soluzione accettabile: non si possono lasciare spazi vuoti!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324225" y="2724150"/>
            <a:ext cx="2305050" cy="2305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333750" y="2727325"/>
            <a:ext cx="2305050" cy="2301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 rot="5400000">
            <a:off x="3336925" y="4733925"/>
            <a:ext cx="574675" cy="574675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 rot="13394054">
            <a:off x="3254375" y="2649538"/>
            <a:ext cx="576263" cy="574675"/>
          </a:xfrm>
          <a:prstGeom prst="ellipse">
            <a:avLst/>
          </a:prstGeom>
          <a:solidFill>
            <a:srgbClr val="00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 rot="13394054">
            <a:off x="3843338" y="3259138"/>
            <a:ext cx="576262" cy="574675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 rot="13394054">
            <a:off x="4489450" y="3910013"/>
            <a:ext cx="574675" cy="57467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 rot="13394054">
            <a:off x="5141913" y="4524375"/>
            <a:ext cx="574675" cy="574675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2875" y="3352800"/>
            <a:ext cx="1295400" cy="1304925"/>
            <a:chOff x="2090" y="1584"/>
            <a:chExt cx="1579" cy="1590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090" y="1584"/>
              <a:ext cx="1579" cy="1590"/>
              <a:chOff x="720" y="1536"/>
              <a:chExt cx="959" cy="966"/>
            </a:xfrm>
          </p:grpSpPr>
          <p:sp>
            <p:nvSpPr>
              <p:cNvPr id="38924" name="Rectangle 12"/>
              <p:cNvSpPr>
                <a:spLocks noChangeArrowheads="1"/>
              </p:cNvSpPr>
              <p:nvPr/>
            </p:nvSpPr>
            <p:spPr bwMode="auto">
              <a:xfrm>
                <a:off x="720" y="1606"/>
                <a:ext cx="895" cy="896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25" name="AutoShape 13"/>
              <p:cNvSpPr>
                <a:spLocks noChangeArrowheads="1"/>
              </p:cNvSpPr>
              <p:nvPr/>
            </p:nvSpPr>
            <p:spPr bwMode="auto">
              <a:xfrm rot="5400000" flipH="1">
                <a:off x="1173" y="1987"/>
                <a:ext cx="953" cy="59"/>
              </a:xfrm>
              <a:prstGeom prst="parallelogram">
                <a:avLst>
                  <a:gd name="adj" fmla="val 11037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26" name="AutoShape 14"/>
              <p:cNvSpPr>
                <a:spLocks noChangeArrowheads="1"/>
              </p:cNvSpPr>
              <p:nvPr/>
            </p:nvSpPr>
            <p:spPr bwMode="auto">
              <a:xfrm flipH="1" flipV="1">
                <a:off x="722" y="1540"/>
                <a:ext cx="953" cy="59"/>
              </a:xfrm>
              <a:prstGeom prst="parallelogram">
                <a:avLst>
                  <a:gd name="adj" fmla="val 85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27" name="Oval 15"/>
              <p:cNvSpPr>
                <a:spLocks noChangeArrowheads="1"/>
              </p:cNvSpPr>
              <p:nvPr/>
            </p:nvSpPr>
            <p:spPr bwMode="auto">
              <a:xfrm rot="5400000">
                <a:off x="1197" y="2030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rgbClr val="FF7C80"/>
                  </a:gs>
                  <a:gs pos="100000">
                    <a:srgbClr val="FF7C80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28" name="Oval 16"/>
              <p:cNvSpPr>
                <a:spLocks noChangeArrowheads="1"/>
              </p:cNvSpPr>
              <p:nvPr/>
            </p:nvSpPr>
            <p:spPr bwMode="auto">
              <a:xfrm rot="5400000">
                <a:off x="975" y="2029"/>
                <a:ext cx="223" cy="223"/>
              </a:xfrm>
              <a:prstGeom prst="ellipse">
                <a:avLst/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29" name="Oval 17"/>
              <p:cNvSpPr>
                <a:spLocks noChangeArrowheads="1"/>
              </p:cNvSpPr>
              <p:nvPr/>
            </p:nvSpPr>
            <p:spPr bwMode="auto">
              <a:xfrm rot="5400000">
                <a:off x="751" y="2029"/>
                <a:ext cx="223" cy="224"/>
              </a:xfrm>
              <a:prstGeom prst="ellipse">
                <a:avLst/>
              </a:prstGeom>
              <a:gradFill rotWithShape="0">
                <a:gsLst>
                  <a:gs pos="0">
                    <a:srgbClr val="66CCFF"/>
                  </a:gs>
                  <a:gs pos="100000">
                    <a:srgbClr val="66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30" name="Oval 18"/>
              <p:cNvSpPr>
                <a:spLocks noChangeArrowheads="1"/>
              </p:cNvSpPr>
              <p:nvPr/>
            </p:nvSpPr>
            <p:spPr bwMode="auto">
              <a:xfrm rot="5400000">
                <a:off x="1418" y="1802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31" name="Oval 19"/>
              <p:cNvSpPr>
                <a:spLocks noChangeArrowheads="1"/>
              </p:cNvSpPr>
              <p:nvPr/>
            </p:nvSpPr>
            <p:spPr bwMode="auto">
              <a:xfrm rot="5400000">
                <a:off x="1195" y="1801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CC66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32" name="Oval 20"/>
              <p:cNvSpPr>
                <a:spLocks noChangeArrowheads="1"/>
              </p:cNvSpPr>
              <p:nvPr/>
            </p:nvSpPr>
            <p:spPr bwMode="auto">
              <a:xfrm rot="5400000">
                <a:off x="972" y="1800"/>
                <a:ext cx="224" cy="223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33" name="Oval 21"/>
              <p:cNvSpPr>
                <a:spLocks noChangeArrowheads="1"/>
              </p:cNvSpPr>
              <p:nvPr/>
            </p:nvSpPr>
            <p:spPr bwMode="auto">
              <a:xfrm rot="5400000">
                <a:off x="748" y="180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34" name="Oval 22"/>
              <p:cNvSpPr>
                <a:spLocks noChangeArrowheads="1"/>
              </p:cNvSpPr>
              <p:nvPr/>
            </p:nvSpPr>
            <p:spPr bwMode="auto">
              <a:xfrm rot="5400000">
                <a:off x="1422" y="158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33CCFF"/>
                  </a:gs>
                  <a:gs pos="100000">
                    <a:srgbClr val="33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35" name="Oval 23"/>
              <p:cNvSpPr>
                <a:spLocks noChangeArrowheads="1"/>
              </p:cNvSpPr>
              <p:nvPr/>
            </p:nvSpPr>
            <p:spPr bwMode="auto">
              <a:xfrm rot="5400000">
                <a:off x="1197" y="1580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36" name="Oval 24"/>
              <p:cNvSpPr>
                <a:spLocks noChangeArrowheads="1"/>
              </p:cNvSpPr>
              <p:nvPr/>
            </p:nvSpPr>
            <p:spPr bwMode="auto">
              <a:xfrm rot="5400000">
                <a:off x="975" y="1579"/>
                <a:ext cx="223" cy="22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37" name="Oval 25"/>
              <p:cNvSpPr>
                <a:spLocks noChangeArrowheads="1"/>
              </p:cNvSpPr>
              <p:nvPr/>
            </p:nvSpPr>
            <p:spPr bwMode="auto">
              <a:xfrm rot="5400000">
                <a:off x="756" y="1580"/>
                <a:ext cx="223" cy="224"/>
              </a:xfrm>
              <a:prstGeom prst="ellipse">
                <a:avLst/>
              </a:prstGeom>
              <a:gradFill rotWithShape="0">
                <a:gsLst>
                  <a:gs pos="0">
                    <a:srgbClr val="BBBBFF"/>
                  </a:gs>
                  <a:gs pos="100000">
                    <a:srgbClr val="BBBB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938" name="Oval 26"/>
              <p:cNvSpPr>
                <a:spLocks noChangeArrowheads="1"/>
              </p:cNvSpPr>
              <p:nvPr/>
            </p:nvSpPr>
            <p:spPr bwMode="auto">
              <a:xfrm rot="5400000">
                <a:off x="748" y="2244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7C80"/>
                  </a:gs>
                  <a:gs pos="100000">
                    <a:srgbClr val="FF7C80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39" name="AutoShape 27"/>
              <p:cNvSpPr>
                <a:spLocks noChangeArrowheads="1"/>
              </p:cNvSpPr>
              <p:nvPr/>
            </p:nvSpPr>
            <p:spPr bwMode="auto">
              <a:xfrm rot="5400000" flipH="1">
                <a:off x="273" y="1986"/>
                <a:ext cx="960" cy="59"/>
              </a:xfrm>
              <a:prstGeom prst="parallelogram">
                <a:avLst>
                  <a:gd name="adj" fmla="val 11118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40" name="Oval 28"/>
              <p:cNvSpPr>
                <a:spLocks noChangeArrowheads="1"/>
              </p:cNvSpPr>
              <p:nvPr/>
            </p:nvSpPr>
            <p:spPr bwMode="auto">
              <a:xfrm rot="5400000">
                <a:off x="1418" y="2246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rgbClr val="66CCFF"/>
                  </a:gs>
                  <a:gs pos="100000">
                    <a:srgbClr val="66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41" name="Oval 29"/>
              <p:cNvSpPr>
                <a:spLocks noChangeArrowheads="1"/>
              </p:cNvSpPr>
              <p:nvPr/>
            </p:nvSpPr>
            <p:spPr bwMode="auto">
              <a:xfrm rot="5400000">
                <a:off x="972" y="2244"/>
                <a:ext cx="224" cy="223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42" name="Oval 30"/>
              <p:cNvSpPr>
                <a:spLocks noChangeArrowheads="1"/>
              </p:cNvSpPr>
              <p:nvPr/>
            </p:nvSpPr>
            <p:spPr bwMode="auto">
              <a:xfrm rot="5400000">
                <a:off x="1195" y="2245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CC66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43" name="AutoShape 31"/>
              <p:cNvSpPr>
                <a:spLocks noChangeArrowheads="1"/>
              </p:cNvSpPr>
              <p:nvPr/>
            </p:nvSpPr>
            <p:spPr bwMode="auto">
              <a:xfrm flipH="1" flipV="1">
                <a:off x="721" y="2435"/>
                <a:ext cx="954" cy="59"/>
              </a:xfrm>
              <a:prstGeom prst="parallelogram">
                <a:avLst>
                  <a:gd name="adj" fmla="val 936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944" name="Oval 32"/>
              <p:cNvSpPr>
                <a:spLocks noChangeArrowheads="1"/>
              </p:cNvSpPr>
              <p:nvPr/>
            </p:nvSpPr>
            <p:spPr bwMode="auto">
              <a:xfrm rot="5400000">
                <a:off x="1422" y="203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8945" name="Line 33"/>
            <p:cNvSpPr>
              <a:spLocks noChangeShapeType="1"/>
            </p:cNvSpPr>
            <p:nvPr/>
          </p:nvSpPr>
          <p:spPr bwMode="auto">
            <a:xfrm>
              <a:off x="2171" y="2919"/>
              <a:ext cx="144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8946" name="Line 34"/>
            <p:cNvSpPr>
              <a:spLocks noChangeShapeType="1"/>
            </p:cNvSpPr>
            <p:nvPr/>
          </p:nvSpPr>
          <p:spPr bwMode="auto">
            <a:xfrm>
              <a:off x="2213" y="1709"/>
              <a:ext cx="1343" cy="134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 spd="med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4" grpId="1"/>
      <p:bldP spid="38918" grpId="0" animBg="1"/>
      <p:bldP spid="38919" grpId="0" animBg="1" autoUpdateAnimBg="0"/>
      <p:bldP spid="38920" grpId="0" animBg="1" autoUpdateAnimBg="0"/>
      <p:bldP spid="3892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324225" y="2724150"/>
            <a:ext cx="2305050" cy="2305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3333750" y="2727325"/>
            <a:ext cx="2305050" cy="2301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 rot="5400000">
            <a:off x="3336925" y="4733925"/>
            <a:ext cx="574675" cy="574675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2875" y="3352800"/>
            <a:ext cx="1295400" cy="1304925"/>
            <a:chOff x="2090" y="1584"/>
            <a:chExt cx="1579" cy="159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090" y="1584"/>
              <a:ext cx="1579" cy="1590"/>
              <a:chOff x="720" y="1536"/>
              <a:chExt cx="959" cy="966"/>
            </a:xfrm>
          </p:grpSpPr>
          <p:sp>
            <p:nvSpPr>
              <p:cNvPr id="39943" name="Rectangle 7"/>
              <p:cNvSpPr>
                <a:spLocks noChangeArrowheads="1"/>
              </p:cNvSpPr>
              <p:nvPr/>
            </p:nvSpPr>
            <p:spPr bwMode="auto">
              <a:xfrm>
                <a:off x="720" y="1606"/>
                <a:ext cx="895" cy="896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44" name="AutoShape 8"/>
              <p:cNvSpPr>
                <a:spLocks noChangeArrowheads="1"/>
              </p:cNvSpPr>
              <p:nvPr/>
            </p:nvSpPr>
            <p:spPr bwMode="auto">
              <a:xfrm rot="5400000" flipH="1">
                <a:off x="1173" y="1987"/>
                <a:ext cx="953" cy="59"/>
              </a:xfrm>
              <a:prstGeom prst="parallelogram">
                <a:avLst>
                  <a:gd name="adj" fmla="val 11037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45" name="AutoShape 9"/>
              <p:cNvSpPr>
                <a:spLocks noChangeArrowheads="1"/>
              </p:cNvSpPr>
              <p:nvPr/>
            </p:nvSpPr>
            <p:spPr bwMode="auto">
              <a:xfrm flipH="1" flipV="1">
                <a:off x="722" y="1540"/>
                <a:ext cx="953" cy="59"/>
              </a:xfrm>
              <a:prstGeom prst="parallelogram">
                <a:avLst>
                  <a:gd name="adj" fmla="val 85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46" name="Oval 10"/>
              <p:cNvSpPr>
                <a:spLocks noChangeArrowheads="1"/>
              </p:cNvSpPr>
              <p:nvPr/>
            </p:nvSpPr>
            <p:spPr bwMode="auto">
              <a:xfrm rot="5400000">
                <a:off x="1197" y="2030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rgbClr val="FF7C80"/>
                  </a:gs>
                  <a:gs pos="100000">
                    <a:srgbClr val="FF7C80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47" name="Oval 11"/>
              <p:cNvSpPr>
                <a:spLocks noChangeArrowheads="1"/>
              </p:cNvSpPr>
              <p:nvPr/>
            </p:nvSpPr>
            <p:spPr bwMode="auto">
              <a:xfrm rot="5400000">
                <a:off x="975" y="2029"/>
                <a:ext cx="223" cy="223"/>
              </a:xfrm>
              <a:prstGeom prst="ellipse">
                <a:avLst/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948" name="Oval 12"/>
              <p:cNvSpPr>
                <a:spLocks noChangeArrowheads="1"/>
              </p:cNvSpPr>
              <p:nvPr/>
            </p:nvSpPr>
            <p:spPr bwMode="auto">
              <a:xfrm rot="5400000">
                <a:off x="751" y="2029"/>
                <a:ext cx="223" cy="224"/>
              </a:xfrm>
              <a:prstGeom prst="ellipse">
                <a:avLst/>
              </a:prstGeom>
              <a:gradFill rotWithShape="0">
                <a:gsLst>
                  <a:gs pos="0">
                    <a:srgbClr val="66CCFF"/>
                  </a:gs>
                  <a:gs pos="100000">
                    <a:srgbClr val="66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49" name="Oval 13"/>
              <p:cNvSpPr>
                <a:spLocks noChangeArrowheads="1"/>
              </p:cNvSpPr>
              <p:nvPr/>
            </p:nvSpPr>
            <p:spPr bwMode="auto">
              <a:xfrm rot="5400000">
                <a:off x="1418" y="1802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50" name="Oval 14"/>
              <p:cNvSpPr>
                <a:spLocks noChangeArrowheads="1"/>
              </p:cNvSpPr>
              <p:nvPr/>
            </p:nvSpPr>
            <p:spPr bwMode="auto">
              <a:xfrm rot="5400000">
                <a:off x="1195" y="1801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CC66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51" name="Oval 15"/>
              <p:cNvSpPr>
                <a:spLocks noChangeArrowheads="1"/>
              </p:cNvSpPr>
              <p:nvPr/>
            </p:nvSpPr>
            <p:spPr bwMode="auto">
              <a:xfrm rot="5400000">
                <a:off x="972" y="1800"/>
                <a:ext cx="224" cy="223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952" name="Oval 16"/>
              <p:cNvSpPr>
                <a:spLocks noChangeArrowheads="1"/>
              </p:cNvSpPr>
              <p:nvPr/>
            </p:nvSpPr>
            <p:spPr bwMode="auto">
              <a:xfrm rot="5400000">
                <a:off x="748" y="180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53" name="Oval 17"/>
              <p:cNvSpPr>
                <a:spLocks noChangeArrowheads="1"/>
              </p:cNvSpPr>
              <p:nvPr/>
            </p:nvSpPr>
            <p:spPr bwMode="auto">
              <a:xfrm rot="5400000">
                <a:off x="1422" y="158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33CCFF"/>
                  </a:gs>
                  <a:gs pos="100000">
                    <a:srgbClr val="33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54" name="Oval 18"/>
              <p:cNvSpPr>
                <a:spLocks noChangeArrowheads="1"/>
              </p:cNvSpPr>
              <p:nvPr/>
            </p:nvSpPr>
            <p:spPr bwMode="auto">
              <a:xfrm rot="5400000">
                <a:off x="1197" y="1580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55" name="Oval 19"/>
              <p:cNvSpPr>
                <a:spLocks noChangeArrowheads="1"/>
              </p:cNvSpPr>
              <p:nvPr/>
            </p:nvSpPr>
            <p:spPr bwMode="auto">
              <a:xfrm rot="5400000">
                <a:off x="975" y="1579"/>
                <a:ext cx="223" cy="22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56" name="Oval 20"/>
              <p:cNvSpPr>
                <a:spLocks noChangeArrowheads="1"/>
              </p:cNvSpPr>
              <p:nvPr/>
            </p:nvSpPr>
            <p:spPr bwMode="auto">
              <a:xfrm rot="5400000">
                <a:off x="756" y="1580"/>
                <a:ext cx="223" cy="224"/>
              </a:xfrm>
              <a:prstGeom prst="ellipse">
                <a:avLst/>
              </a:prstGeom>
              <a:gradFill rotWithShape="0">
                <a:gsLst>
                  <a:gs pos="0">
                    <a:srgbClr val="BBBBFF"/>
                  </a:gs>
                  <a:gs pos="100000">
                    <a:srgbClr val="BBBB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957" name="Oval 21"/>
              <p:cNvSpPr>
                <a:spLocks noChangeArrowheads="1"/>
              </p:cNvSpPr>
              <p:nvPr/>
            </p:nvSpPr>
            <p:spPr bwMode="auto">
              <a:xfrm rot="5400000">
                <a:off x="748" y="2244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7C80"/>
                  </a:gs>
                  <a:gs pos="100000">
                    <a:srgbClr val="FF7C80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58" name="AutoShape 22"/>
              <p:cNvSpPr>
                <a:spLocks noChangeArrowheads="1"/>
              </p:cNvSpPr>
              <p:nvPr/>
            </p:nvSpPr>
            <p:spPr bwMode="auto">
              <a:xfrm rot="5400000" flipH="1">
                <a:off x="273" y="1986"/>
                <a:ext cx="960" cy="59"/>
              </a:xfrm>
              <a:prstGeom prst="parallelogram">
                <a:avLst>
                  <a:gd name="adj" fmla="val 11118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59" name="Oval 23"/>
              <p:cNvSpPr>
                <a:spLocks noChangeArrowheads="1"/>
              </p:cNvSpPr>
              <p:nvPr/>
            </p:nvSpPr>
            <p:spPr bwMode="auto">
              <a:xfrm rot="5400000">
                <a:off x="1418" y="2246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rgbClr val="66CCFF"/>
                  </a:gs>
                  <a:gs pos="100000">
                    <a:srgbClr val="66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60" name="Oval 24"/>
              <p:cNvSpPr>
                <a:spLocks noChangeArrowheads="1"/>
              </p:cNvSpPr>
              <p:nvPr/>
            </p:nvSpPr>
            <p:spPr bwMode="auto">
              <a:xfrm rot="5400000">
                <a:off x="972" y="2244"/>
                <a:ext cx="224" cy="223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61" name="Oval 25"/>
              <p:cNvSpPr>
                <a:spLocks noChangeArrowheads="1"/>
              </p:cNvSpPr>
              <p:nvPr/>
            </p:nvSpPr>
            <p:spPr bwMode="auto">
              <a:xfrm rot="5400000">
                <a:off x="1195" y="2245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CC66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62" name="AutoShape 26"/>
              <p:cNvSpPr>
                <a:spLocks noChangeArrowheads="1"/>
              </p:cNvSpPr>
              <p:nvPr/>
            </p:nvSpPr>
            <p:spPr bwMode="auto">
              <a:xfrm flipH="1" flipV="1">
                <a:off x="721" y="2435"/>
                <a:ext cx="954" cy="59"/>
              </a:xfrm>
              <a:prstGeom prst="parallelogram">
                <a:avLst>
                  <a:gd name="adj" fmla="val 936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963" name="Oval 27"/>
              <p:cNvSpPr>
                <a:spLocks noChangeArrowheads="1"/>
              </p:cNvSpPr>
              <p:nvPr/>
            </p:nvSpPr>
            <p:spPr bwMode="auto">
              <a:xfrm rot="5400000">
                <a:off x="1422" y="203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>
              <a:off x="2171" y="2919"/>
              <a:ext cx="144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9965" name="Line 29"/>
            <p:cNvSpPr>
              <a:spLocks noChangeShapeType="1"/>
            </p:cNvSpPr>
            <p:nvPr/>
          </p:nvSpPr>
          <p:spPr bwMode="auto">
            <a:xfrm>
              <a:off x="2213" y="1709"/>
              <a:ext cx="1343" cy="134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9966" name="Oval 30"/>
          <p:cNvSpPr>
            <a:spLocks noChangeArrowheads="1"/>
          </p:cNvSpPr>
          <p:nvPr/>
        </p:nvSpPr>
        <p:spPr bwMode="auto">
          <a:xfrm rot="13314795">
            <a:off x="3913188" y="3330575"/>
            <a:ext cx="576262" cy="574675"/>
          </a:xfrm>
          <a:prstGeom prst="ellipse">
            <a:avLst/>
          </a:prstGeom>
          <a:solidFill>
            <a:srgbClr val="00CC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967" name="Oval 31"/>
          <p:cNvSpPr>
            <a:spLocks noChangeArrowheads="1"/>
          </p:cNvSpPr>
          <p:nvPr/>
        </p:nvSpPr>
        <p:spPr bwMode="auto">
          <a:xfrm rot="13314795">
            <a:off x="4332288" y="3719513"/>
            <a:ext cx="576262" cy="574675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68" name="Oval 32"/>
          <p:cNvSpPr>
            <a:spLocks noChangeArrowheads="1"/>
          </p:cNvSpPr>
          <p:nvPr/>
        </p:nvSpPr>
        <p:spPr bwMode="auto">
          <a:xfrm rot="13314795">
            <a:off x="4745038" y="4132263"/>
            <a:ext cx="574675" cy="57467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69" name="Oval 33"/>
          <p:cNvSpPr>
            <a:spLocks noChangeArrowheads="1"/>
          </p:cNvSpPr>
          <p:nvPr/>
        </p:nvSpPr>
        <p:spPr bwMode="auto">
          <a:xfrm rot="13314795">
            <a:off x="5151438" y="4533900"/>
            <a:ext cx="574675" cy="574675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70" name="Oval 34"/>
          <p:cNvSpPr>
            <a:spLocks noChangeArrowheads="1"/>
          </p:cNvSpPr>
          <p:nvPr/>
        </p:nvSpPr>
        <p:spPr bwMode="auto">
          <a:xfrm rot="13314795">
            <a:off x="3113088" y="2505075"/>
            <a:ext cx="574675" cy="57467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71" name="Oval 35"/>
          <p:cNvSpPr>
            <a:spLocks noChangeArrowheads="1"/>
          </p:cNvSpPr>
          <p:nvPr/>
        </p:nvSpPr>
        <p:spPr bwMode="auto">
          <a:xfrm rot="13314795">
            <a:off x="3529013" y="2906713"/>
            <a:ext cx="574675" cy="574675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9972" name="AutoShape 36"/>
          <p:cNvSpPr>
            <a:spLocks noChangeArrowheads="1"/>
          </p:cNvSpPr>
          <p:nvPr/>
        </p:nvSpPr>
        <p:spPr bwMode="auto">
          <a:xfrm>
            <a:off x="3810000" y="24384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4572000" y="2314059"/>
            <a:ext cx="23622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Non funziona!</a:t>
            </a:r>
          </a:p>
        </p:txBody>
      </p:sp>
    </p:spTree>
  </p:cSld>
  <p:clrMapOvr>
    <a:masterClrMapping/>
  </p:clrMapOvr>
  <p:transition spd="med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6" grpId="0" animBg="1"/>
      <p:bldP spid="39967" grpId="0" animBg="1" autoUpdateAnimBg="0"/>
      <p:bldP spid="39968" grpId="0" animBg="1" autoUpdateAnimBg="0"/>
      <p:bldP spid="39969" grpId="0" animBg="1" autoUpdateAnimBg="0"/>
      <p:bldP spid="39970" grpId="0" animBg="1" autoUpdateAnimBg="0"/>
      <p:bldP spid="39971" grpId="0" animBg="1" autoUpdateAnimBg="0"/>
      <p:bldP spid="39972" grpId="0" animBg="1"/>
      <p:bldP spid="399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" y="867053"/>
            <a:ext cx="76962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 se usassimo delle palline più piccole?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324225" y="2724150"/>
            <a:ext cx="2305050" cy="2305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3333750" y="2727325"/>
            <a:ext cx="2305050" cy="2301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 rot="5400000">
            <a:off x="3336925" y="4733925"/>
            <a:ext cx="574675" cy="574675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2875" y="3352800"/>
            <a:ext cx="1295400" cy="1304925"/>
            <a:chOff x="2090" y="1584"/>
            <a:chExt cx="1579" cy="159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090" y="1584"/>
              <a:ext cx="1579" cy="1590"/>
              <a:chOff x="720" y="1536"/>
              <a:chExt cx="959" cy="966"/>
            </a:xfrm>
          </p:grpSpPr>
          <p:sp>
            <p:nvSpPr>
              <p:cNvPr id="40968" name="Rectangle 8"/>
              <p:cNvSpPr>
                <a:spLocks noChangeArrowheads="1"/>
              </p:cNvSpPr>
              <p:nvPr/>
            </p:nvSpPr>
            <p:spPr bwMode="auto">
              <a:xfrm>
                <a:off x="720" y="1606"/>
                <a:ext cx="895" cy="896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69" name="AutoShape 9"/>
              <p:cNvSpPr>
                <a:spLocks noChangeArrowheads="1"/>
              </p:cNvSpPr>
              <p:nvPr/>
            </p:nvSpPr>
            <p:spPr bwMode="auto">
              <a:xfrm rot="5400000" flipH="1">
                <a:off x="1173" y="1987"/>
                <a:ext cx="953" cy="59"/>
              </a:xfrm>
              <a:prstGeom prst="parallelogram">
                <a:avLst>
                  <a:gd name="adj" fmla="val 11037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70" name="AutoShape 10"/>
              <p:cNvSpPr>
                <a:spLocks noChangeArrowheads="1"/>
              </p:cNvSpPr>
              <p:nvPr/>
            </p:nvSpPr>
            <p:spPr bwMode="auto">
              <a:xfrm flipH="1" flipV="1">
                <a:off x="722" y="1540"/>
                <a:ext cx="953" cy="59"/>
              </a:xfrm>
              <a:prstGeom prst="parallelogram">
                <a:avLst>
                  <a:gd name="adj" fmla="val 858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71" name="Oval 11"/>
              <p:cNvSpPr>
                <a:spLocks noChangeArrowheads="1"/>
              </p:cNvSpPr>
              <p:nvPr/>
            </p:nvSpPr>
            <p:spPr bwMode="auto">
              <a:xfrm rot="5400000">
                <a:off x="1197" y="2030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rgbClr val="FF7C80"/>
                  </a:gs>
                  <a:gs pos="100000">
                    <a:srgbClr val="FF7C80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72" name="Oval 12"/>
              <p:cNvSpPr>
                <a:spLocks noChangeArrowheads="1"/>
              </p:cNvSpPr>
              <p:nvPr/>
            </p:nvSpPr>
            <p:spPr bwMode="auto">
              <a:xfrm rot="5400000">
                <a:off x="975" y="2029"/>
                <a:ext cx="223" cy="223"/>
              </a:xfrm>
              <a:prstGeom prst="ellipse">
                <a:avLst/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73" name="Oval 13"/>
              <p:cNvSpPr>
                <a:spLocks noChangeArrowheads="1"/>
              </p:cNvSpPr>
              <p:nvPr/>
            </p:nvSpPr>
            <p:spPr bwMode="auto">
              <a:xfrm rot="5400000">
                <a:off x="751" y="2029"/>
                <a:ext cx="223" cy="224"/>
              </a:xfrm>
              <a:prstGeom prst="ellipse">
                <a:avLst/>
              </a:prstGeom>
              <a:gradFill rotWithShape="0">
                <a:gsLst>
                  <a:gs pos="0">
                    <a:srgbClr val="66CCFF"/>
                  </a:gs>
                  <a:gs pos="100000">
                    <a:srgbClr val="66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74" name="Oval 14"/>
              <p:cNvSpPr>
                <a:spLocks noChangeArrowheads="1"/>
              </p:cNvSpPr>
              <p:nvPr/>
            </p:nvSpPr>
            <p:spPr bwMode="auto">
              <a:xfrm rot="5400000">
                <a:off x="1418" y="1802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75" name="Oval 15"/>
              <p:cNvSpPr>
                <a:spLocks noChangeArrowheads="1"/>
              </p:cNvSpPr>
              <p:nvPr/>
            </p:nvSpPr>
            <p:spPr bwMode="auto">
              <a:xfrm rot="5400000">
                <a:off x="1195" y="1801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CC66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76" name="Oval 16"/>
              <p:cNvSpPr>
                <a:spLocks noChangeArrowheads="1"/>
              </p:cNvSpPr>
              <p:nvPr/>
            </p:nvSpPr>
            <p:spPr bwMode="auto">
              <a:xfrm rot="5400000">
                <a:off x="972" y="1800"/>
                <a:ext cx="224" cy="223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77" name="Oval 17"/>
              <p:cNvSpPr>
                <a:spLocks noChangeArrowheads="1"/>
              </p:cNvSpPr>
              <p:nvPr/>
            </p:nvSpPr>
            <p:spPr bwMode="auto">
              <a:xfrm rot="5400000">
                <a:off x="748" y="180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78" name="Oval 18"/>
              <p:cNvSpPr>
                <a:spLocks noChangeArrowheads="1"/>
              </p:cNvSpPr>
              <p:nvPr/>
            </p:nvSpPr>
            <p:spPr bwMode="auto">
              <a:xfrm rot="5400000">
                <a:off x="1422" y="158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33CCFF"/>
                  </a:gs>
                  <a:gs pos="100000">
                    <a:srgbClr val="33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79" name="Oval 19"/>
              <p:cNvSpPr>
                <a:spLocks noChangeArrowheads="1"/>
              </p:cNvSpPr>
              <p:nvPr/>
            </p:nvSpPr>
            <p:spPr bwMode="auto">
              <a:xfrm rot="5400000">
                <a:off x="1197" y="1580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80" name="Oval 20"/>
              <p:cNvSpPr>
                <a:spLocks noChangeArrowheads="1"/>
              </p:cNvSpPr>
              <p:nvPr/>
            </p:nvSpPr>
            <p:spPr bwMode="auto">
              <a:xfrm rot="5400000">
                <a:off x="975" y="1579"/>
                <a:ext cx="223" cy="22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81" name="Oval 21"/>
              <p:cNvSpPr>
                <a:spLocks noChangeArrowheads="1"/>
              </p:cNvSpPr>
              <p:nvPr/>
            </p:nvSpPr>
            <p:spPr bwMode="auto">
              <a:xfrm rot="5400000">
                <a:off x="756" y="1580"/>
                <a:ext cx="223" cy="224"/>
              </a:xfrm>
              <a:prstGeom prst="ellipse">
                <a:avLst/>
              </a:prstGeom>
              <a:gradFill rotWithShape="0">
                <a:gsLst>
                  <a:gs pos="0">
                    <a:srgbClr val="BBBBFF"/>
                  </a:gs>
                  <a:gs pos="100000">
                    <a:srgbClr val="BBBB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82" name="Oval 22"/>
              <p:cNvSpPr>
                <a:spLocks noChangeArrowheads="1"/>
              </p:cNvSpPr>
              <p:nvPr/>
            </p:nvSpPr>
            <p:spPr bwMode="auto">
              <a:xfrm rot="5400000">
                <a:off x="748" y="2244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7C80"/>
                  </a:gs>
                  <a:gs pos="100000">
                    <a:srgbClr val="FF7C80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83" name="AutoShape 23"/>
              <p:cNvSpPr>
                <a:spLocks noChangeArrowheads="1"/>
              </p:cNvSpPr>
              <p:nvPr/>
            </p:nvSpPr>
            <p:spPr bwMode="auto">
              <a:xfrm rot="5400000" flipH="1">
                <a:off x="273" y="1986"/>
                <a:ext cx="960" cy="59"/>
              </a:xfrm>
              <a:prstGeom prst="parallelogram">
                <a:avLst>
                  <a:gd name="adj" fmla="val 11118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84" name="Oval 24"/>
              <p:cNvSpPr>
                <a:spLocks noChangeArrowheads="1"/>
              </p:cNvSpPr>
              <p:nvPr/>
            </p:nvSpPr>
            <p:spPr bwMode="auto">
              <a:xfrm rot="5400000">
                <a:off x="1418" y="2246"/>
                <a:ext cx="225" cy="224"/>
              </a:xfrm>
              <a:prstGeom prst="ellipse">
                <a:avLst/>
              </a:prstGeom>
              <a:gradFill rotWithShape="0">
                <a:gsLst>
                  <a:gs pos="0">
                    <a:srgbClr val="66CCFF"/>
                  </a:gs>
                  <a:gs pos="100000">
                    <a:srgbClr val="66CCFF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85" name="Oval 25"/>
              <p:cNvSpPr>
                <a:spLocks noChangeArrowheads="1"/>
              </p:cNvSpPr>
              <p:nvPr/>
            </p:nvSpPr>
            <p:spPr bwMode="auto">
              <a:xfrm rot="5400000">
                <a:off x="972" y="2244"/>
                <a:ext cx="224" cy="223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86" name="Oval 26"/>
              <p:cNvSpPr>
                <a:spLocks noChangeArrowheads="1"/>
              </p:cNvSpPr>
              <p:nvPr/>
            </p:nvSpPr>
            <p:spPr bwMode="auto">
              <a:xfrm rot="5400000">
                <a:off x="1195" y="2245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rgbClr val="FFCC66"/>
                  </a:gs>
                  <a:gs pos="100000">
                    <a:srgbClr val="FFCC66">
                      <a:gamma/>
                      <a:shade val="75686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87" name="AutoShape 27"/>
              <p:cNvSpPr>
                <a:spLocks noChangeArrowheads="1"/>
              </p:cNvSpPr>
              <p:nvPr/>
            </p:nvSpPr>
            <p:spPr bwMode="auto">
              <a:xfrm flipH="1" flipV="1">
                <a:off x="721" y="2435"/>
                <a:ext cx="954" cy="59"/>
              </a:xfrm>
              <a:prstGeom prst="parallelogram">
                <a:avLst>
                  <a:gd name="adj" fmla="val 936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988" name="Oval 28"/>
              <p:cNvSpPr>
                <a:spLocks noChangeArrowheads="1"/>
              </p:cNvSpPr>
              <p:nvPr/>
            </p:nvSpPr>
            <p:spPr bwMode="auto">
              <a:xfrm rot="5400000">
                <a:off x="1422" y="2030"/>
                <a:ext cx="224" cy="22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75686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0989" name="Line 29"/>
            <p:cNvSpPr>
              <a:spLocks noChangeShapeType="1"/>
            </p:cNvSpPr>
            <p:nvPr/>
          </p:nvSpPr>
          <p:spPr bwMode="auto">
            <a:xfrm>
              <a:off x="2171" y="2919"/>
              <a:ext cx="144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auto">
            <a:xfrm>
              <a:off x="2213" y="1709"/>
              <a:ext cx="1343" cy="134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0991" name="Oval 31"/>
          <p:cNvSpPr>
            <a:spLocks noChangeArrowheads="1"/>
          </p:cNvSpPr>
          <p:nvPr/>
        </p:nvSpPr>
        <p:spPr bwMode="auto">
          <a:xfrm rot="13314795">
            <a:off x="4332288" y="3719513"/>
            <a:ext cx="576262" cy="574675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92" name="Oval 32"/>
          <p:cNvSpPr>
            <a:spLocks noChangeArrowheads="1"/>
          </p:cNvSpPr>
          <p:nvPr/>
        </p:nvSpPr>
        <p:spPr bwMode="auto">
          <a:xfrm rot="13314795">
            <a:off x="4745038" y="4132263"/>
            <a:ext cx="574675" cy="57467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 rot="13314795">
            <a:off x="5151438" y="4533900"/>
            <a:ext cx="574675" cy="574675"/>
          </a:xfrm>
          <a:prstGeom prst="ellipse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94" name="AutoShape 34"/>
          <p:cNvSpPr>
            <a:spLocks noChangeArrowheads="1"/>
          </p:cNvSpPr>
          <p:nvPr/>
        </p:nvSpPr>
        <p:spPr bwMode="auto">
          <a:xfrm>
            <a:off x="3810000" y="24384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4572000" y="2270125"/>
            <a:ext cx="23622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b="0" dirty="0">
                <a:solidFill>
                  <a:schemeClr val="accent6">
                    <a:lumMod val="50000"/>
                  </a:schemeClr>
                </a:solidFill>
              </a:rPr>
              <a:t>Non funziona!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113088" y="2505075"/>
            <a:ext cx="1376362" cy="1400175"/>
            <a:chOff x="1961" y="1578"/>
            <a:chExt cx="867" cy="882"/>
          </a:xfrm>
        </p:grpSpPr>
        <p:sp>
          <p:nvSpPr>
            <p:cNvPr id="40997" name="Oval 37"/>
            <p:cNvSpPr>
              <a:spLocks noChangeArrowheads="1"/>
            </p:cNvSpPr>
            <p:nvPr/>
          </p:nvSpPr>
          <p:spPr bwMode="auto">
            <a:xfrm rot="13314795">
              <a:off x="2465" y="2098"/>
              <a:ext cx="363" cy="362"/>
            </a:xfrm>
            <a:prstGeom prst="ellipse">
              <a:avLst/>
            </a:prstGeom>
            <a:solidFill>
              <a:srgbClr val="00CC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998" name="Oval 38"/>
            <p:cNvSpPr>
              <a:spLocks noChangeArrowheads="1"/>
            </p:cNvSpPr>
            <p:nvPr/>
          </p:nvSpPr>
          <p:spPr bwMode="auto">
            <a:xfrm rot="13314795">
              <a:off x="1961" y="1578"/>
              <a:ext cx="362" cy="36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0999" name="Oval 39"/>
            <p:cNvSpPr>
              <a:spLocks noChangeArrowheads="1"/>
            </p:cNvSpPr>
            <p:nvPr/>
          </p:nvSpPr>
          <p:spPr bwMode="auto">
            <a:xfrm rot="13314795">
              <a:off x="2223" y="1831"/>
              <a:ext cx="362" cy="362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med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76962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 se usassimo delle palline più piccole?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24225" y="2724150"/>
            <a:ext cx="2314575" cy="2305050"/>
            <a:chOff x="2094" y="1716"/>
            <a:chExt cx="1458" cy="1452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2094" y="1716"/>
              <a:ext cx="1452" cy="1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2100" y="1718"/>
              <a:ext cx="1452" cy="1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990" name="Oval 6"/>
          <p:cNvSpPr>
            <a:spLocks noChangeArrowheads="1"/>
          </p:cNvSpPr>
          <p:nvPr/>
        </p:nvSpPr>
        <p:spPr bwMode="auto">
          <a:xfrm rot="5436924">
            <a:off x="3338513" y="4740275"/>
            <a:ext cx="574675" cy="574675"/>
          </a:xfrm>
          <a:prstGeom prst="ellipse">
            <a:avLst/>
          </a:prstGeom>
          <a:solidFill>
            <a:srgbClr val="FF00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 rot="-16169339">
            <a:off x="4194969" y="4883944"/>
            <a:ext cx="288925" cy="287337"/>
          </a:xfrm>
          <a:prstGeom prst="ellipse">
            <a:avLst/>
          </a:prstGeom>
          <a:solidFill>
            <a:srgbClr val="FFCC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 rot="-16169339">
            <a:off x="3908425" y="4881563"/>
            <a:ext cx="287337" cy="287338"/>
          </a:xfrm>
          <a:prstGeom prst="ellipse">
            <a:avLst/>
          </a:prstGeom>
          <a:solidFill>
            <a:srgbClr val="FFCC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 rot="-16169339">
            <a:off x="3621088" y="4876800"/>
            <a:ext cx="287338" cy="28733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 rot="-16169339">
            <a:off x="3333750" y="4873625"/>
            <a:ext cx="287338" cy="287338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 rot="-16169339">
            <a:off x="5344319" y="4895057"/>
            <a:ext cx="288925" cy="287337"/>
          </a:xfrm>
          <a:prstGeom prst="ellipse">
            <a:avLst/>
          </a:prstGeom>
          <a:solidFill>
            <a:srgbClr val="00CCFF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 rot="-16169339">
            <a:off x="5057775" y="4891088"/>
            <a:ext cx="287337" cy="287338"/>
          </a:xfrm>
          <a:prstGeom prst="ellipse">
            <a:avLst/>
          </a:prstGeom>
          <a:solidFill>
            <a:srgbClr val="00CCFF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 rot="-16169339">
            <a:off x="4770438" y="4886325"/>
            <a:ext cx="287338" cy="287337"/>
          </a:xfrm>
          <a:prstGeom prst="ellipse">
            <a:avLst/>
          </a:prstGeom>
          <a:solidFill>
            <a:srgbClr val="FF00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 rot="-16169339">
            <a:off x="4483100" y="4884738"/>
            <a:ext cx="287337" cy="287338"/>
          </a:xfrm>
          <a:prstGeom prst="ellipse">
            <a:avLst/>
          </a:prstGeom>
          <a:solidFill>
            <a:srgbClr val="FF00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/>
      <p:bldP spid="41992" grpId="0" animBg="1"/>
      <p:bldP spid="41993" grpId="0" animBg="1"/>
      <p:bldP spid="41994" grpId="0" animBg="1" autoUpdateAnimBg="0"/>
      <p:bldP spid="41995" grpId="0" animBg="1"/>
      <p:bldP spid="41996" grpId="0" animBg="1"/>
      <p:bldP spid="41997" grpId="0" animBg="1"/>
      <p:bldP spid="4199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09600" y="867053"/>
            <a:ext cx="76962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 se usassimo delle palline più piccole?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24225" y="2724150"/>
            <a:ext cx="2314575" cy="2305050"/>
            <a:chOff x="2094" y="1716"/>
            <a:chExt cx="1458" cy="1452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2094" y="1716"/>
              <a:ext cx="1452" cy="1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2100" y="1718"/>
              <a:ext cx="1452" cy="1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3014" name="Oval 6"/>
          <p:cNvSpPr>
            <a:spLocks noChangeArrowheads="1"/>
          </p:cNvSpPr>
          <p:nvPr/>
        </p:nvSpPr>
        <p:spPr bwMode="auto">
          <a:xfrm rot="5436924">
            <a:off x="3338513" y="4740275"/>
            <a:ext cx="574675" cy="574675"/>
          </a:xfrm>
          <a:prstGeom prst="ellipse">
            <a:avLst/>
          </a:prstGeom>
          <a:solidFill>
            <a:srgbClr val="FF00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 rot="-16169339">
            <a:off x="3621088" y="4876800"/>
            <a:ext cx="287338" cy="28733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 rot="-16169339">
            <a:off x="3333750" y="4873625"/>
            <a:ext cx="287338" cy="287338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 rot="-29793475">
            <a:off x="4795838" y="4179888"/>
            <a:ext cx="288925" cy="277812"/>
          </a:xfrm>
          <a:prstGeom prst="ellipse">
            <a:avLst/>
          </a:prstGeom>
          <a:solidFill>
            <a:srgbClr val="FFCC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 rot="-29793475">
            <a:off x="5002213" y="4375150"/>
            <a:ext cx="288925" cy="276225"/>
          </a:xfrm>
          <a:prstGeom prst="ellipse">
            <a:avLst/>
          </a:prstGeom>
          <a:solidFill>
            <a:srgbClr val="FFCC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 rot="-29793475">
            <a:off x="5200650" y="4578350"/>
            <a:ext cx="287338" cy="276225"/>
          </a:xfrm>
          <a:prstGeom prst="ellipse">
            <a:avLst/>
          </a:prstGeom>
          <a:solidFill>
            <a:srgbClr val="CC99FF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 rot="-29793475">
            <a:off x="5395913" y="4778375"/>
            <a:ext cx="287337" cy="276225"/>
          </a:xfrm>
          <a:prstGeom prst="ellipse">
            <a:avLst/>
          </a:prstGeom>
          <a:solidFill>
            <a:srgbClr val="CC99FF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 rot="-29793475">
            <a:off x="4402138" y="3770313"/>
            <a:ext cx="287337" cy="276225"/>
          </a:xfrm>
          <a:prstGeom prst="ellipse">
            <a:avLst/>
          </a:prstGeom>
          <a:solidFill>
            <a:srgbClr val="00CCFF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 rot="-29793475">
            <a:off x="4597400" y="3968750"/>
            <a:ext cx="287338" cy="276225"/>
          </a:xfrm>
          <a:prstGeom prst="ellipse">
            <a:avLst/>
          </a:prstGeom>
          <a:solidFill>
            <a:srgbClr val="00CCFF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 rot="-29793475">
            <a:off x="3589338" y="2974975"/>
            <a:ext cx="288925" cy="277813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 rot="-29793475">
            <a:off x="3794125" y="3171825"/>
            <a:ext cx="288925" cy="2762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25" name="Oval 17"/>
          <p:cNvSpPr>
            <a:spLocks noChangeArrowheads="1"/>
          </p:cNvSpPr>
          <p:nvPr/>
        </p:nvSpPr>
        <p:spPr bwMode="auto">
          <a:xfrm rot="-29793475">
            <a:off x="3994150" y="3373438"/>
            <a:ext cx="287338" cy="276225"/>
          </a:xfrm>
          <a:prstGeom prst="ellipse">
            <a:avLst/>
          </a:prstGeom>
          <a:solidFill>
            <a:srgbClr val="FF00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26" name="Oval 18"/>
          <p:cNvSpPr>
            <a:spLocks noChangeArrowheads="1"/>
          </p:cNvSpPr>
          <p:nvPr/>
        </p:nvSpPr>
        <p:spPr bwMode="auto">
          <a:xfrm rot="-29793475">
            <a:off x="4189413" y="3573463"/>
            <a:ext cx="287337" cy="276225"/>
          </a:xfrm>
          <a:prstGeom prst="ellipse">
            <a:avLst/>
          </a:prstGeom>
          <a:solidFill>
            <a:srgbClr val="FF00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27" name="Oval 19"/>
          <p:cNvSpPr>
            <a:spLocks noChangeArrowheads="1"/>
          </p:cNvSpPr>
          <p:nvPr/>
        </p:nvSpPr>
        <p:spPr bwMode="auto">
          <a:xfrm rot="-29793475">
            <a:off x="3195638" y="2565400"/>
            <a:ext cx="287337" cy="276225"/>
          </a:xfrm>
          <a:prstGeom prst="ellipse">
            <a:avLst/>
          </a:prstGeom>
          <a:solidFill>
            <a:srgbClr val="FFCC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28" name="Oval 20"/>
          <p:cNvSpPr>
            <a:spLocks noChangeArrowheads="1"/>
          </p:cNvSpPr>
          <p:nvPr/>
        </p:nvSpPr>
        <p:spPr bwMode="auto">
          <a:xfrm rot="-29793475">
            <a:off x="3390900" y="2763838"/>
            <a:ext cx="287338" cy="276225"/>
          </a:xfrm>
          <a:prstGeom prst="ellipse">
            <a:avLst/>
          </a:prstGeom>
          <a:solidFill>
            <a:srgbClr val="FFCC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3595688" y="2481263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4357688" y="2356922"/>
            <a:ext cx="23622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Non funziona!</a:t>
            </a:r>
          </a:p>
        </p:txBody>
      </p:sp>
    </p:spTree>
  </p:cSld>
  <p:clrMapOvr>
    <a:masterClrMapping/>
  </p:clrMapOvr>
  <p:transition spd="med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7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2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animBg="1"/>
      <p:bldP spid="43018" grpId="0" animBg="1" autoUpdateAnimBg="0"/>
      <p:bldP spid="43019" grpId="0" animBg="1" autoUpdateAnimBg="0"/>
      <p:bldP spid="43020" grpId="0" animBg="1" autoUpdateAnimBg="0"/>
      <p:bldP spid="43021" grpId="0" animBg="1" autoUpdateAnimBg="0"/>
      <p:bldP spid="43022" grpId="0" animBg="1" autoUpdateAnimBg="0"/>
      <p:bldP spid="43023" grpId="0" animBg="1"/>
      <p:bldP spid="43024" grpId="0" animBg="1" autoUpdateAnimBg="0"/>
      <p:bldP spid="43025" grpId="0" animBg="1" autoUpdateAnimBg="0"/>
      <p:bldP spid="43026" grpId="0" animBg="1" autoUpdateAnimBg="0"/>
      <p:bldP spid="43027" grpId="0" animBg="1" autoUpdateAnimBg="0"/>
      <p:bldP spid="43028" grpId="0" animBg="1" autoUpdateAnimBg="0"/>
      <p:bldP spid="43029" grpId="0" animBg="1"/>
      <p:bldP spid="430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28600" y="867846"/>
            <a:ext cx="861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 se usassimo delle palline ancora </a:t>
            </a:r>
            <a:r>
              <a:rPr lang="it-IT" sz="1800" b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più piccole</a:t>
            </a: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24225" y="2724150"/>
            <a:ext cx="2314575" cy="2305050"/>
            <a:chOff x="2094" y="1716"/>
            <a:chExt cx="1458" cy="1452"/>
          </a:xfrm>
        </p:grpSpPr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2094" y="1716"/>
              <a:ext cx="1452" cy="1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37" name="Line 5"/>
            <p:cNvSpPr>
              <a:spLocks noChangeShapeType="1"/>
            </p:cNvSpPr>
            <p:nvPr/>
          </p:nvSpPr>
          <p:spPr bwMode="auto">
            <a:xfrm>
              <a:off x="2100" y="1718"/>
              <a:ext cx="1452" cy="1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 rot="-2664273">
            <a:off x="3336925" y="4738688"/>
            <a:ext cx="574675" cy="574675"/>
            <a:chOff x="2814" y="2713"/>
            <a:chExt cx="362" cy="362"/>
          </a:xfrm>
        </p:grpSpPr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 rot="8106263">
              <a:off x="2814" y="2713"/>
              <a:ext cx="362" cy="36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 rot="-13500000">
              <a:off x="2970" y="2862"/>
              <a:ext cx="181" cy="181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 rot="-13500000">
              <a:off x="2842" y="2734"/>
              <a:ext cx="181" cy="181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 rot="-2664273">
            <a:off x="3648075" y="4191000"/>
            <a:ext cx="1674813" cy="1674813"/>
            <a:chOff x="2853" y="2747"/>
            <a:chExt cx="1055" cy="1055"/>
          </a:xfrm>
        </p:grpSpPr>
        <p:sp>
          <p:nvSpPr>
            <p:cNvPr id="44043" name="Oval 11"/>
            <p:cNvSpPr>
              <a:spLocks noChangeArrowheads="1"/>
            </p:cNvSpPr>
            <p:nvPr/>
          </p:nvSpPr>
          <p:spPr bwMode="auto">
            <a:xfrm rot="8094807">
              <a:off x="3048" y="2942"/>
              <a:ext cx="92" cy="92"/>
            </a:xfrm>
            <a:prstGeom prst="ellipse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4" name="Oval 12"/>
            <p:cNvSpPr>
              <a:spLocks noChangeArrowheads="1"/>
            </p:cNvSpPr>
            <p:nvPr/>
          </p:nvSpPr>
          <p:spPr bwMode="auto">
            <a:xfrm rot="8094807">
              <a:off x="2983" y="2878"/>
              <a:ext cx="91" cy="91"/>
            </a:xfrm>
            <a:prstGeom prst="ellipse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5" name="Oval 13"/>
            <p:cNvSpPr>
              <a:spLocks noChangeArrowheads="1"/>
            </p:cNvSpPr>
            <p:nvPr/>
          </p:nvSpPr>
          <p:spPr bwMode="auto">
            <a:xfrm rot="8094807">
              <a:off x="2919" y="2812"/>
              <a:ext cx="92" cy="92"/>
            </a:xfrm>
            <a:prstGeom prst="ellipse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6" name="Oval 14"/>
            <p:cNvSpPr>
              <a:spLocks noChangeArrowheads="1"/>
            </p:cNvSpPr>
            <p:nvPr/>
          </p:nvSpPr>
          <p:spPr bwMode="auto">
            <a:xfrm rot="8094807">
              <a:off x="2853" y="2747"/>
              <a:ext cx="92" cy="92"/>
            </a:xfrm>
            <a:prstGeom prst="ellipse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4047" name="Oval 15"/>
            <p:cNvSpPr>
              <a:spLocks noChangeArrowheads="1"/>
            </p:cNvSpPr>
            <p:nvPr/>
          </p:nvSpPr>
          <p:spPr bwMode="auto">
            <a:xfrm rot="8094807">
              <a:off x="3307" y="3202"/>
              <a:ext cx="92" cy="91"/>
            </a:xfrm>
            <a:prstGeom prst="ellipse">
              <a:avLst/>
            </a:prstGeom>
            <a:solidFill>
              <a:srgbClr val="00CC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8" name="Oval 16"/>
            <p:cNvSpPr>
              <a:spLocks noChangeArrowheads="1"/>
            </p:cNvSpPr>
            <p:nvPr/>
          </p:nvSpPr>
          <p:spPr bwMode="auto">
            <a:xfrm rot="8094807">
              <a:off x="3241" y="3137"/>
              <a:ext cx="93" cy="92"/>
            </a:xfrm>
            <a:prstGeom prst="ellipse">
              <a:avLst/>
            </a:prstGeom>
            <a:solidFill>
              <a:srgbClr val="00CC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9" name="Oval 17"/>
            <p:cNvSpPr>
              <a:spLocks noChangeArrowheads="1"/>
            </p:cNvSpPr>
            <p:nvPr/>
          </p:nvSpPr>
          <p:spPr bwMode="auto">
            <a:xfrm rot="8094807">
              <a:off x="3178" y="3072"/>
              <a:ext cx="92" cy="91"/>
            </a:xfrm>
            <a:prstGeom prst="ellipse">
              <a:avLst/>
            </a:prstGeom>
            <a:solidFill>
              <a:srgbClr val="00CC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50" name="Oval 18"/>
            <p:cNvSpPr>
              <a:spLocks noChangeArrowheads="1"/>
            </p:cNvSpPr>
            <p:nvPr/>
          </p:nvSpPr>
          <p:spPr bwMode="auto">
            <a:xfrm rot="8094807">
              <a:off x="3113" y="3007"/>
              <a:ext cx="92" cy="92"/>
            </a:xfrm>
            <a:prstGeom prst="ellipse">
              <a:avLst/>
            </a:prstGeom>
            <a:solidFill>
              <a:srgbClr val="00CC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4051" name="Oval 19"/>
            <p:cNvSpPr>
              <a:spLocks noChangeArrowheads="1"/>
            </p:cNvSpPr>
            <p:nvPr/>
          </p:nvSpPr>
          <p:spPr bwMode="auto">
            <a:xfrm rot="8094807">
              <a:off x="3562" y="3457"/>
              <a:ext cx="92" cy="9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52" name="Oval 20"/>
            <p:cNvSpPr>
              <a:spLocks noChangeArrowheads="1"/>
            </p:cNvSpPr>
            <p:nvPr/>
          </p:nvSpPr>
          <p:spPr bwMode="auto">
            <a:xfrm rot="8094807">
              <a:off x="3498" y="3393"/>
              <a:ext cx="91" cy="9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53" name="Oval 21"/>
            <p:cNvSpPr>
              <a:spLocks noChangeArrowheads="1"/>
            </p:cNvSpPr>
            <p:nvPr/>
          </p:nvSpPr>
          <p:spPr bwMode="auto">
            <a:xfrm rot="8094807">
              <a:off x="3435" y="3329"/>
              <a:ext cx="92" cy="9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54" name="Oval 22"/>
            <p:cNvSpPr>
              <a:spLocks noChangeArrowheads="1"/>
            </p:cNvSpPr>
            <p:nvPr/>
          </p:nvSpPr>
          <p:spPr bwMode="auto">
            <a:xfrm rot="8094807">
              <a:off x="3372" y="3265"/>
              <a:ext cx="92" cy="9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4055" name="Oval 23"/>
            <p:cNvSpPr>
              <a:spLocks noChangeArrowheads="1"/>
            </p:cNvSpPr>
            <p:nvPr/>
          </p:nvSpPr>
          <p:spPr bwMode="auto">
            <a:xfrm rot="8094807">
              <a:off x="3817" y="3711"/>
              <a:ext cx="92" cy="9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56" name="Oval 24"/>
            <p:cNvSpPr>
              <a:spLocks noChangeArrowheads="1"/>
            </p:cNvSpPr>
            <p:nvPr/>
          </p:nvSpPr>
          <p:spPr bwMode="auto">
            <a:xfrm rot="8094807">
              <a:off x="3752" y="3647"/>
              <a:ext cx="93" cy="9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57" name="Oval 25"/>
            <p:cNvSpPr>
              <a:spLocks noChangeArrowheads="1"/>
            </p:cNvSpPr>
            <p:nvPr/>
          </p:nvSpPr>
          <p:spPr bwMode="auto">
            <a:xfrm rot="8094807">
              <a:off x="3690" y="3583"/>
              <a:ext cx="92" cy="9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58" name="Oval 26"/>
            <p:cNvSpPr>
              <a:spLocks noChangeArrowheads="1"/>
            </p:cNvSpPr>
            <p:nvPr/>
          </p:nvSpPr>
          <p:spPr bwMode="auto">
            <a:xfrm rot="8094807">
              <a:off x="3627" y="3519"/>
              <a:ext cx="92" cy="9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med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79512" y="854675"/>
            <a:ext cx="861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b="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 se usassimo delle palline ancora più piccole?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24225" y="2724150"/>
            <a:ext cx="2314575" cy="2305050"/>
            <a:chOff x="2094" y="1716"/>
            <a:chExt cx="1458" cy="1452"/>
          </a:xfrm>
        </p:grpSpPr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>
              <a:off x="2094" y="1716"/>
              <a:ext cx="1452" cy="1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2100" y="1718"/>
              <a:ext cx="1452" cy="1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 rot="-2664273">
            <a:off x="3336925" y="4738688"/>
            <a:ext cx="574675" cy="574675"/>
            <a:chOff x="2814" y="2713"/>
            <a:chExt cx="362" cy="362"/>
          </a:xfrm>
        </p:grpSpPr>
        <p:sp>
          <p:nvSpPr>
            <p:cNvPr id="45063" name="Oval 7"/>
            <p:cNvSpPr>
              <a:spLocks noChangeArrowheads="1"/>
            </p:cNvSpPr>
            <p:nvPr/>
          </p:nvSpPr>
          <p:spPr bwMode="auto">
            <a:xfrm rot="8106263">
              <a:off x="2814" y="2713"/>
              <a:ext cx="362" cy="362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5064" name="Oval 8"/>
            <p:cNvSpPr>
              <a:spLocks noChangeArrowheads="1"/>
            </p:cNvSpPr>
            <p:nvPr/>
          </p:nvSpPr>
          <p:spPr bwMode="auto">
            <a:xfrm rot="-13500000">
              <a:off x="2970" y="2862"/>
              <a:ext cx="181" cy="181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5065" name="Oval 9"/>
            <p:cNvSpPr>
              <a:spLocks noChangeArrowheads="1"/>
            </p:cNvSpPr>
            <p:nvPr/>
          </p:nvSpPr>
          <p:spPr bwMode="auto">
            <a:xfrm rot="-13500000">
              <a:off x="2842" y="2734"/>
              <a:ext cx="181" cy="181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/>
              <a:endParaRPr lang="it-IT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45066" name="Oval 10"/>
          <p:cNvSpPr>
            <a:spLocks noChangeArrowheads="1"/>
          </p:cNvSpPr>
          <p:nvPr/>
        </p:nvSpPr>
        <p:spPr bwMode="auto">
          <a:xfrm rot="5430534">
            <a:off x="3768725" y="4948238"/>
            <a:ext cx="146050" cy="146050"/>
          </a:xfrm>
          <a:prstGeom prst="ellips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 rot="5430534">
            <a:off x="3622676" y="4948237"/>
            <a:ext cx="144462" cy="144463"/>
          </a:xfrm>
          <a:prstGeom prst="ellips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 rot="5430534">
            <a:off x="3478213" y="4945063"/>
            <a:ext cx="146050" cy="146050"/>
          </a:xfrm>
          <a:prstGeom prst="ellips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 rot="5430534">
            <a:off x="3330575" y="4943475"/>
            <a:ext cx="146050" cy="146050"/>
          </a:xfrm>
          <a:prstGeom prst="ellips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it-IT" b="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 rot="-2648964">
            <a:off x="3251200" y="2255838"/>
            <a:ext cx="2112963" cy="2889250"/>
            <a:chOff x="3241" y="1674"/>
            <a:chExt cx="1331" cy="1867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 rot="13466752">
              <a:off x="3241" y="2205"/>
              <a:ext cx="1331" cy="1336"/>
              <a:chOff x="2902" y="844"/>
              <a:chExt cx="1331" cy="1336"/>
            </a:xfrm>
          </p:grpSpPr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902" y="844"/>
                <a:ext cx="819" cy="820"/>
                <a:chOff x="2902" y="844"/>
                <a:chExt cx="819" cy="820"/>
              </a:xfrm>
            </p:grpSpPr>
            <p:grpSp>
              <p:nvGrpSpPr>
                <p:cNvPr id="7" name="Group 17"/>
                <p:cNvGrpSpPr>
                  <a:grpSpLocks/>
                </p:cNvGrpSpPr>
                <p:nvPr/>
              </p:nvGrpSpPr>
              <p:grpSpPr bwMode="auto">
                <a:xfrm>
                  <a:off x="2902" y="844"/>
                  <a:ext cx="422" cy="423"/>
                  <a:chOff x="2902" y="844"/>
                  <a:chExt cx="422" cy="423"/>
                </a:xfrm>
              </p:grpSpPr>
              <p:sp>
                <p:nvSpPr>
                  <p:cNvPr id="45074" name="Oval 18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099" y="1040"/>
                    <a:ext cx="95" cy="91"/>
                  </a:xfrm>
                  <a:prstGeom prst="ellipse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5075" name="Oval 19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033" y="977"/>
                    <a:ext cx="95" cy="90"/>
                  </a:xfrm>
                  <a:prstGeom prst="ellipse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76" name="Oval 20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2966" y="910"/>
                    <a:ext cx="96" cy="91"/>
                  </a:xfrm>
                  <a:prstGeom prst="ellipse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77" name="Oval 21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2902" y="844"/>
                    <a:ext cx="95" cy="90"/>
                  </a:xfrm>
                  <a:prstGeom prst="ellipse">
                    <a:avLst/>
                  </a:prstGeom>
                  <a:solidFill>
                    <a:srgbClr val="FF00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78" name="Oval 22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229" y="1177"/>
                    <a:ext cx="95" cy="90"/>
                  </a:xfrm>
                  <a:prstGeom prst="ellipse">
                    <a:avLst/>
                  </a:prstGeom>
                  <a:solidFill>
                    <a:srgbClr val="FFCC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79" name="Oval 23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164" y="1110"/>
                    <a:ext cx="96" cy="91"/>
                  </a:xfrm>
                  <a:prstGeom prst="ellipse">
                    <a:avLst/>
                  </a:prstGeom>
                  <a:solidFill>
                    <a:srgbClr val="FFCC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8" name="Group 24"/>
                <p:cNvGrpSpPr>
                  <a:grpSpLocks/>
                </p:cNvGrpSpPr>
                <p:nvPr/>
              </p:nvGrpSpPr>
              <p:grpSpPr bwMode="auto">
                <a:xfrm>
                  <a:off x="3299" y="1241"/>
                  <a:ext cx="422" cy="423"/>
                  <a:chOff x="3299" y="1241"/>
                  <a:chExt cx="422" cy="423"/>
                </a:xfrm>
              </p:grpSpPr>
              <p:sp>
                <p:nvSpPr>
                  <p:cNvPr id="45081" name="Oval 25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496" y="1437"/>
                    <a:ext cx="95" cy="91"/>
                  </a:xfrm>
                  <a:prstGeom prst="ellipse">
                    <a:avLst/>
                  </a:prstGeom>
                  <a:solidFill>
                    <a:srgbClr val="CC99FF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5082" name="Oval 26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430" y="1374"/>
                    <a:ext cx="95" cy="90"/>
                  </a:xfrm>
                  <a:prstGeom prst="ellipse">
                    <a:avLst/>
                  </a:prstGeom>
                  <a:solidFill>
                    <a:srgbClr val="CC99FF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83" name="Oval 27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363" y="1307"/>
                    <a:ext cx="96" cy="91"/>
                  </a:xfrm>
                  <a:prstGeom prst="ellipse">
                    <a:avLst/>
                  </a:prstGeom>
                  <a:solidFill>
                    <a:srgbClr val="FFCC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84" name="Oval 28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299" y="1241"/>
                    <a:ext cx="95" cy="90"/>
                  </a:xfrm>
                  <a:prstGeom prst="ellipse">
                    <a:avLst/>
                  </a:prstGeom>
                  <a:solidFill>
                    <a:srgbClr val="FFCC00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85" name="Oval 29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626" y="1574"/>
                    <a:ext cx="95" cy="90"/>
                  </a:xfrm>
                  <a:prstGeom prst="ellipse">
                    <a:avLst/>
                  </a:prstGeom>
                  <a:solidFill>
                    <a:srgbClr val="CC99FF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86" name="Oval 30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561" y="1507"/>
                    <a:ext cx="96" cy="91"/>
                  </a:xfrm>
                  <a:prstGeom prst="ellipse">
                    <a:avLst/>
                  </a:prstGeom>
                  <a:solidFill>
                    <a:srgbClr val="CC99FF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9" name="Group 31"/>
              <p:cNvGrpSpPr>
                <a:grpSpLocks/>
              </p:cNvGrpSpPr>
              <p:nvPr/>
            </p:nvGrpSpPr>
            <p:grpSpPr bwMode="auto">
              <a:xfrm>
                <a:off x="3696" y="1646"/>
                <a:ext cx="537" cy="534"/>
                <a:chOff x="3696" y="1646"/>
                <a:chExt cx="537" cy="534"/>
              </a:xfrm>
            </p:grpSpPr>
            <p:grpSp>
              <p:nvGrpSpPr>
                <p:cNvPr id="10" name="Group 32"/>
                <p:cNvGrpSpPr>
                  <a:grpSpLocks/>
                </p:cNvGrpSpPr>
                <p:nvPr/>
              </p:nvGrpSpPr>
              <p:grpSpPr bwMode="auto">
                <a:xfrm>
                  <a:off x="3696" y="1646"/>
                  <a:ext cx="408" cy="408"/>
                  <a:chOff x="3696" y="1646"/>
                  <a:chExt cx="408" cy="408"/>
                </a:xfrm>
              </p:grpSpPr>
              <p:sp>
                <p:nvSpPr>
                  <p:cNvPr id="45089" name="Oval 33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887" y="1836"/>
                    <a:ext cx="92" cy="87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5090" name="Oval 34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822" y="1774"/>
                    <a:ext cx="92" cy="87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91" name="Oval 35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758" y="1710"/>
                    <a:ext cx="92" cy="86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92" name="Oval 36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696" y="1646"/>
                    <a:ext cx="92" cy="87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93" name="Oval 37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4012" y="1967"/>
                    <a:ext cx="92" cy="87"/>
                  </a:xfrm>
                  <a:prstGeom prst="ellipse">
                    <a:avLst/>
                  </a:prstGeom>
                  <a:solidFill>
                    <a:srgbClr val="00CCFF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94" name="Oval 38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3950" y="1904"/>
                    <a:ext cx="92" cy="86"/>
                  </a:xfrm>
                  <a:prstGeom prst="ellipse">
                    <a:avLst/>
                  </a:prstGeom>
                  <a:solidFill>
                    <a:srgbClr val="00CCFF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1" name="Group 39"/>
                <p:cNvGrpSpPr>
                  <a:grpSpLocks/>
                </p:cNvGrpSpPr>
                <p:nvPr/>
              </p:nvGrpSpPr>
              <p:grpSpPr bwMode="auto">
                <a:xfrm>
                  <a:off x="4079" y="2030"/>
                  <a:ext cx="154" cy="150"/>
                  <a:chOff x="4079" y="2030"/>
                  <a:chExt cx="154" cy="150"/>
                </a:xfrm>
              </p:grpSpPr>
              <p:sp>
                <p:nvSpPr>
                  <p:cNvPr id="45096" name="Oval 40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4141" y="2094"/>
                    <a:ext cx="92" cy="86"/>
                  </a:xfrm>
                  <a:prstGeom prst="ellipse">
                    <a:avLst/>
                  </a:prstGeom>
                  <a:solidFill>
                    <a:srgbClr val="00CCFF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5097" name="Oval 41"/>
                  <p:cNvSpPr>
                    <a:spLocks noChangeArrowheads="1"/>
                  </p:cNvSpPr>
                  <p:nvPr/>
                </p:nvSpPr>
                <p:spPr bwMode="auto">
                  <a:xfrm rot="2624535">
                    <a:off x="4079" y="2030"/>
                    <a:ext cx="92" cy="87"/>
                  </a:xfrm>
                  <a:prstGeom prst="ellipse">
                    <a:avLst/>
                  </a:prstGeom>
                  <a:solidFill>
                    <a:srgbClr val="00CCFF">
                      <a:alpha val="50000"/>
                    </a:srgbClr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rot="10800000" wrap="none" anchor="ctr"/>
                  <a:lstStyle/>
                  <a:p>
                    <a:pPr algn="ctr" eaLnBrk="0" hangingPunct="0"/>
                    <a:endParaRPr lang="it-IT" b="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12" name="Group 42"/>
            <p:cNvGrpSpPr>
              <a:grpSpLocks/>
            </p:cNvGrpSpPr>
            <p:nvPr/>
          </p:nvGrpSpPr>
          <p:grpSpPr bwMode="auto">
            <a:xfrm>
              <a:off x="3855" y="1674"/>
              <a:ext cx="90" cy="274"/>
              <a:chOff x="3855" y="1674"/>
              <a:chExt cx="90" cy="274"/>
            </a:xfrm>
          </p:grpSpPr>
          <p:sp>
            <p:nvSpPr>
              <p:cNvPr id="45099" name="Oval 43"/>
              <p:cNvSpPr>
                <a:spLocks noChangeArrowheads="1"/>
              </p:cNvSpPr>
              <p:nvPr/>
            </p:nvSpPr>
            <p:spPr bwMode="auto">
              <a:xfrm rot="16091287">
                <a:off x="3853" y="1769"/>
                <a:ext cx="92" cy="87"/>
              </a:xfrm>
              <a:prstGeom prst="ellipse">
                <a:avLst/>
              </a:prstGeom>
              <a:solidFill>
                <a:srgbClr val="FFCC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100" name="Oval 44"/>
              <p:cNvSpPr>
                <a:spLocks noChangeArrowheads="1"/>
              </p:cNvSpPr>
              <p:nvPr/>
            </p:nvSpPr>
            <p:spPr bwMode="auto">
              <a:xfrm rot="16091287">
                <a:off x="3856" y="1858"/>
                <a:ext cx="92" cy="87"/>
              </a:xfrm>
              <a:prstGeom prst="ellipse">
                <a:avLst/>
              </a:prstGeom>
              <a:solidFill>
                <a:srgbClr val="FFCC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101" name="Oval 45"/>
              <p:cNvSpPr>
                <a:spLocks noChangeArrowheads="1"/>
              </p:cNvSpPr>
              <p:nvPr/>
            </p:nvSpPr>
            <p:spPr bwMode="auto">
              <a:xfrm rot="16091287">
                <a:off x="3855" y="1677"/>
                <a:ext cx="92" cy="86"/>
              </a:xfrm>
              <a:prstGeom prst="ellipse">
                <a:avLst/>
              </a:prstGeom>
              <a:solidFill>
                <a:srgbClr val="FFCC00">
                  <a:alpha val="50000"/>
                </a:srgb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 eaLnBrk="0" hangingPunct="0"/>
                <a:endParaRPr lang="it-IT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5102" name="AutoShape 46"/>
          <p:cNvSpPr>
            <a:spLocks noChangeArrowheads="1"/>
          </p:cNvSpPr>
          <p:nvPr/>
        </p:nvSpPr>
        <p:spPr bwMode="auto">
          <a:xfrm>
            <a:off x="3595688" y="2481263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5103" name="Text Box 47"/>
          <p:cNvSpPr txBox="1">
            <a:spLocks noChangeArrowheads="1"/>
          </p:cNvSpPr>
          <p:nvPr/>
        </p:nvSpPr>
        <p:spPr bwMode="auto">
          <a:xfrm>
            <a:off x="4357688" y="2312988"/>
            <a:ext cx="236220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b="0" dirty="0">
                <a:solidFill>
                  <a:schemeClr val="accent6">
                    <a:lumMod val="50000"/>
                  </a:schemeClr>
                </a:solidFill>
              </a:rPr>
              <a:t>Non funziona!</a:t>
            </a:r>
          </a:p>
        </p:txBody>
      </p:sp>
      <p:sp>
        <p:nvSpPr>
          <p:cNvPr id="45104" name="Text Box 48"/>
          <p:cNvSpPr txBox="1">
            <a:spLocks noChangeArrowheads="1"/>
          </p:cNvSpPr>
          <p:nvPr/>
        </p:nvSpPr>
        <p:spPr bwMode="auto">
          <a:xfrm>
            <a:off x="1276350" y="5729565"/>
            <a:ext cx="65913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1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 riuscirà in qualche modo?</a:t>
            </a:r>
          </a:p>
        </p:txBody>
      </p:sp>
    </p:spTree>
  </p:cSld>
  <p:clrMapOvr>
    <a:masterClrMapping/>
  </p:clrMapOvr>
  <p:transition spd="med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02" grpId="0" animBg="1"/>
      <p:bldP spid="45103" grpId="0" autoUpdateAnimBg="0"/>
      <p:bldP spid="45104" grpId="0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Droid Sans Fallback"/>
        <a:cs typeface="Droid Sans Fallback"/>
      </a:majorFont>
      <a:minorFont>
        <a:latin typeface="Times New Roman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4112</TotalTime>
  <Words>193</Words>
  <Application>Microsoft Office PowerPoint</Application>
  <PresentationFormat>Presentazione su schermo (4:3)</PresentationFormat>
  <Paragraphs>32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Matematica poesia dell’universo</dc:title>
  <dc:creator>lc</dc:creator>
  <cp:lastModifiedBy>lucilla chasseur</cp:lastModifiedBy>
  <cp:revision>258</cp:revision>
  <cp:lastPrinted>1601-01-01T00:00:00Z</cp:lastPrinted>
  <dcterms:created xsi:type="dcterms:W3CDTF">2005-10-31T09:56:52Z</dcterms:created>
  <dcterms:modified xsi:type="dcterms:W3CDTF">2019-10-11T16:13:27Z</dcterms:modified>
</cp:coreProperties>
</file>