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40" r:id="rId2"/>
    <p:sldId id="343" r:id="rId3"/>
    <p:sldId id="307" r:id="rId4"/>
    <p:sldId id="284" r:id="rId5"/>
    <p:sldId id="346" r:id="rId6"/>
    <p:sldId id="356" r:id="rId7"/>
    <p:sldId id="347" r:id="rId8"/>
    <p:sldId id="308" r:id="rId9"/>
    <p:sldId id="349" r:id="rId10"/>
    <p:sldId id="351" r:id="rId11"/>
    <p:sldId id="354" r:id="rId12"/>
    <p:sldId id="355"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14" autoAdjust="0"/>
  </p:normalViewPr>
  <p:slideViewPr>
    <p:cSldViewPr>
      <p:cViewPr>
        <p:scale>
          <a:sx n="100" d="100"/>
          <a:sy n="100" d="100"/>
        </p:scale>
        <p:origin x="-389" y="562"/>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7206A-C2C8-4D7E-BD52-D1F046D382AE}" type="doc">
      <dgm:prSet loTypeId="urn:microsoft.com/office/officeart/2005/8/layout/arrow2" loCatId="process" qsTypeId="urn:microsoft.com/office/officeart/2005/8/quickstyle/simple1" qsCatId="simple" csTypeId="urn:microsoft.com/office/officeart/2005/8/colors/colorful1" csCatId="colorful" phldr="1"/>
      <dgm:spPr/>
    </dgm:pt>
    <dgm:pt modelId="{EB3FF0D4-C47D-4145-9DED-223434C338E4}">
      <dgm:prSet phldrT="[Texte]" custT="1"/>
      <dgm:spPr/>
      <dgm:t>
        <a:bodyPr/>
        <a:lstStyle/>
        <a:p>
          <a:pPr algn="just"/>
          <a:r>
            <a:rPr lang="fr-FR" sz="1100" b="1" u="sng" dirty="0" smtClean="0">
              <a:latin typeface="Century Gothic" pitchFamily="34" charset="0"/>
            </a:rPr>
            <a:t>1540</a:t>
          </a:r>
          <a:r>
            <a:rPr lang="fr-FR" sz="1100" dirty="0" smtClean="0">
              <a:latin typeface="Century Gothic" pitchFamily="34" charset="0"/>
            </a:rPr>
            <a:t> : le pape Paul III place sous son autorité un nouvel ordre religieux : </a:t>
          </a:r>
          <a:r>
            <a:rPr lang="fr-FR" sz="1100" b="1" dirty="0" smtClean="0">
              <a:latin typeface="Century Gothic" pitchFamily="34" charset="0"/>
            </a:rPr>
            <a:t>la compagnie de Jésus</a:t>
          </a:r>
          <a:r>
            <a:rPr lang="fr-FR" sz="1100" dirty="0" smtClean="0">
              <a:latin typeface="Century Gothic" pitchFamily="34" charset="0"/>
            </a:rPr>
            <a:t>, fondée par </a:t>
          </a:r>
          <a:r>
            <a:rPr lang="fr-FR" sz="1100" b="1" dirty="0" smtClean="0">
              <a:latin typeface="Century Gothic" pitchFamily="34" charset="0"/>
            </a:rPr>
            <a:t>Ignace de Loyola</a:t>
          </a:r>
          <a:r>
            <a:rPr lang="fr-FR" sz="1100" dirty="0" smtClean="0">
              <a:latin typeface="Century Gothic" pitchFamily="34" charset="0"/>
            </a:rPr>
            <a:t>. Ses membres, les JESUITES, sont envoyés en mission pour combattre, par leurs </a:t>
          </a:r>
          <a:r>
            <a:rPr lang="fr-FR" sz="1100" b="1" dirty="0" smtClean="0">
              <a:latin typeface="Century Gothic" pitchFamily="34" charset="0"/>
            </a:rPr>
            <a:t>prêches</a:t>
          </a:r>
          <a:r>
            <a:rPr lang="fr-FR" sz="1100" dirty="0" smtClean="0">
              <a:latin typeface="Century Gothic" pitchFamily="34" charset="0"/>
            </a:rPr>
            <a:t> (discours publics), les protestants, et défendre le catholicisme. </a:t>
          </a:r>
          <a:endParaRPr lang="fr-FR" sz="1100" dirty="0">
            <a:latin typeface="Century Gothic" pitchFamily="34" charset="0"/>
          </a:endParaRPr>
        </a:p>
      </dgm:t>
    </dgm:pt>
    <dgm:pt modelId="{0075986E-4E8C-4541-9798-DD832A3A867E}" type="parTrans" cxnId="{4CA03635-392C-433E-9F49-8119AD640D94}">
      <dgm:prSet/>
      <dgm:spPr/>
      <dgm:t>
        <a:bodyPr/>
        <a:lstStyle/>
        <a:p>
          <a:pPr algn="just"/>
          <a:endParaRPr lang="fr-FR" sz="1100">
            <a:latin typeface="Century Gothic" pitchFamily="34" charset="0"/>
          </a:endParaRPr>
        </a:p>
      </dgm:t>
    </dgm:pt>
    <dgm:pt modelId="{1448A401-E641-433B-AA79-8751E66C8EE0}" type="sibTrans" cxnId="{4CA03635-392C-433E-9F49-8119AD640D94}">
      <dgm:prSet/>
      <dgm:spPr/>
      <dgm:t>
        <a:bodyPr/>
        <a:lstStyle/>
        <a:p>
          <a:pPr algn="just"/>
          <a:endParaRPr lang="fr-FR" sz="1100">
            <a:latin typeface="Century Gothic" pitchFamily="34" charset="0"/>
          </a:endParaRPr>
        </a:p>
      </dgm:t>
    </dgm:pt>
    <dgm:pt modelId="{96C76DB2-ADE0-44E0-83D2-3AC50D44D487}">
      <dgm:prSet custT="1"/>
      <dgm:spPr/>
      <dgm:t>
        <a:bodyPr/>
        <a:lstStyle/>
        <a:p>
          <a:pPr algn="just"/>
          <a:r>
            <a:rPr lang="fr-FR" sz="1100" dirty="0" smtClean="0">
              <a:latin typeface="Century Gothic" pitchFamily="34" charset="0"/>
            </a:rPr>
            <a:t>De nombreuses nouvelles églises sont bâties, somptueuses et décorées de statues, de fresques. C’est le </a:t>
          </a:r>
          <a:r>
            <a:rPr lang="fr-FR" sz="1100" b="1" dirty="0" smtClean="0">
              <a:latin typeface="Century Gothic" pitchFamily="34" charset="0"/>
            </a:rPr>
            <a:t>« style jésuite », </a:t>
          </a:r>
          <a:r>
            <a:rPr lang="fr-FR" sz="1100" dirty="0" smtClean="0">
              <a:latin typeface="Century Gothic" pitchFamily="34" charset="0"/>
            </a:rPr>
            <a:t>aussi appelé </a:t>
          </a:r>
          <a:r>
            <a:rPr lang="fr-FR" sz="1100" b="1" dirty="0" smtClean="0">
              <a:latin typeface="Century Gothic" pitchFamily="34" charset="0"/>
            </a:rPr>
            <a:t>« style baroque » </a:t>
          </a:r>
          <a:r>
            <a:rPr lang="fr-FR" sz="1100" dirty="0" smtClean="0">
              <a:latin typeface="Century Gothic" pitchFamily="34" charset="0"/>
            </a:rPr>
            <a:t>: un style grandiose et riche propre à impressionner les foules (ex :  </a:t>
          </a:r>
          <a:r>
            <a:rPr lang="fr-FR" sz="1100" b="1" dirty="0" smtClean="0">
              <a:latin typeface="Century Gothic" pitchFamily="34" charset="0"/>
            </a:rPr>
            <a:t>l’église-mère</a:t>
          </a:r>
          <a:r>
            <a:rPr lang="fr-FR" sz="1100" dirty="0" smtClean="0">
              <a:latin typeface="Century Gothic" pitchFamily="34" charset="0"/>
            </a:rPr>
            <a:t> des jésuites : </a:t>
          </a:r>
          <a:r>
            <a:rPr lang="fr-FR" sz="1100" b="1" dirty="0" err="1" smtClean="0">
              <a:latin typeface="Century Gothic" pitchFamily="34" charset="0"/>
            </a:rPr>
            <a:t>Gesù</a:t>
          </a:r>
          <a:r>
            <a:rPr lang="fr-FR" sz="1100" dirty="0" smtClean="0">
              <a:latin typeface="Century Gothic" pitchFamily="34" charset="0"/>
            </a:rPr>
            <a:t>, à </a:t>
          </a:r>
          <a:r>
            <a:rPr lang="fr-FR" sz="1100" b="1" dirty="0" smtClean="0">
              <a:latin typeface="Century Gothic" pitchFamily="34" charset="0"/>
            </a:rPr>
            <a:t>Rome</a:t>
          </a:r>
          <a:r>
            <a:rPr lang="fr-FR" sz="1100" dirty="0" smtClean="0">
              <a:latin typeface="Century Gothic" pitchFamily="34" charset="0"/>
            </a:rPr>
            <a:t>). </a:t>
          </a:r>
        </a:p>
      </dgm:t>
    </dgm:pt>
    <dgm:pt modelId="{8295A2E7-CB56-4BAF-80C6-15C09A83EAC8}" type="parTrans" cxnId="{468DE615-AC24-4AE2-ADD6-E5F4077E563A}">
      <dgm:prSet/>
      <dgm:spPr/>
      <dgm:t>
        <a:bodyPr/>
        <a:lstStyle/>
        <a:p>
          <a:pPr algn="just"/>
          <a:endParaRPr lang="fr-FR" sz="1100">
            <a:latin typeface="Century Gothic" pitchFamily="34" charset="0"/>
          </a:endParaRPr>
        </a:p>
      </dgm:t>
    </dgm:pt>
    <dgm:pt modelId="{0AE40726-859E-4FA0-9DAF-522F6961AF90}" type="sibTrans" cxnId="{468DE615-AC24-4AE2-ADD6-E5F4077E563A}">
      <dgm:prSet/>
      <dgm:spPr/>
      <dgm:t>
        <a:bodyPr/>
        <a:lstStyle/>
        <a:p>
          <a:pPr algn="just"/>
          <a:endParaRPr lang="fr-FR" sz="1100">
            <a:latin typeface="Century Gothic" pitchFamily="34" charset="0"/>
          </a:endParaRPr>
        </a:p>
      </dgm:t>
    </dgm:pt>
    <dgm:pt modelId="{6BB181F4-D3F3-4BF8-9577-D93055812DB1}">
      <dgm:prSet custT="1"/>
      <dgm:spPr/>
      <dgm:t>
        <a:bodyPr/>
        <a:lstStyle/>
        <a:p>
          <a:pPr algn="just"/>
          <a:r>
            <a:rPr lang="fr-FR" sz="1100" dirty="0" smtClean="0">
              <a:latin typeface="Century Gothic" pitchFamily="34" charset="0"/>
            </a:rPr>
            <a:t>Un </a:t>
          </a:r>
          <a:r>
            <a:rPr lang="fr-FR" sz="1100" b="1" dirty="0" smtClean="0">
              <a:latin typeface="Century Gothic" pitchFamily="34" charset="0"/>
            </a:rPr>
            <a:t>Concile</a:t>
          </a:r>
          <a:r>
            <a:rPr lang="fr-FR" sz="1100" dirty="0" smtClean="0">
              <a:latin typeface="Century Gothic" pitchFamily="34" charset="0"/>
            </a:rPr>
            <a:t> est organisé à </a:t>
          </a:r>
          <a:r>
            <a:rPr lang="fr-FR" sz="1100" b="1" dirty="0" smtClean="0">
              <a:latin typeface="Century Gothic" pitchFamily="34" charset="0"/>
            </a:rPr>
            <a:t>Trente</a:t>
          </a:r>
          <a:r>
            <a:rPr lang="fr-FR" sz="1100" dirty="0" smtClean="0">
              <a:latin typeface="Century Gothic" pitchFamily="34" charset="0"/>
            </a:rPr>
            <a:t>, en Italie. A cause des changements réguliers de papes et des guerres en Europe, le Concile dure longtemps </a:t>
          </a:r>
          <a:r>
            <a:rPr lang="fr-FR" sz="1100" b="1" dirty="0" smtClean="0">
              <a:latin typeface="Century Gothic" pitchFamily="34" charset="0"/>
            </a:rPr>
            <a:t>(1545 à 1563). </a:t>
          </a:r>
        </a:p>
      </dgm:t>
    </dgm:pt>
    <dgm:pt modelId="{F5BBF020-8A38-4512-ADC0-4CD68044A8FB}" type="parTrans" cxnId="{424E3A40-15D2-4C25-9B14-6806293B1981}">
      <dgm:prSet/>
      <dgm:spPr/>
      <dgm:t>
        <a:bodyPr/>
        <a:lstStyle/>
        <a:p>
          <a:pPr algn="just"/>
          <a:endParaRPr lang="fr-FR" sz="1100">
            <a:latin typeface="Century Gothic" pitchFamily="34" charset="0"/>
          </a:endParaRPr>
        </a:p>
      </dgm:t>
    </dgm:pt>
    <dgm:pt modelId="{65E97C29-538A-4B1B-BB5A-AA69F3965D8D}" type="sibTrans" cxnId="{424E3A40-15D2-4C25-9B14-6806293B1981}">
      <dgm:prSet/>
      <dgm:spPr/>
      <dgm:t>
        <a:bodyPr/>
        <a:lstStyle/>
        <a:p>
          <a:pPr algn="just"/>
          <a:endParaRPr lang="fr-FR" sz="1100">
            <a:latin typeface="Century Gothic" pitchFamily="34" charset="0"/>
          </a:endParaRPr>
        </a:p>
      </dgm:t>
    </dgm:pt>
    <dgm:pt modelId="{3B7E7190-4C88-41A7-9BA0-C0E729D8147A}" type="pres">
      <dgm:prSet presAssocID="{4E07206A-C2C8-4D7E-BD52-D1F046D382AE}" presName="arrowDiagram" presStyleCnt="0">
        <dgm:presLayoutVars>
          <dgm:chMax val="5"/>
          <dgm:dir/>
          <dgm:resizeHandles val="exact"/>
        </dgm:presLayoutVars>
      </dgm:prSet>
      <dgm:spPr/>
    </dgm:pt>
    <dgm:pt modelId="{853D1C24-A14B-4685-BA83-17E58C821183}" type="pres">
      <dgm:prSet presAssocID="{4E07206A-C2C8-4D7E-BD52-D1F046D382AE}" presName="arrow" presStyleLbl="bgShp" presStyleIdx="0" presStyleCnt="1"/>
      <dgm:spPr/>
    </dgm:pt>
    <dgm:pt modelId="{3E003104-37CE-4BD7-8D5A-798F993C9A5A}" type="pres">
      <dgm:prSet presAssocID="{4E07206A-C2C8-4D7E-BD52-D1F046D382AE}" presName="arrowDiagram3" presStyleCnt="0"/>
      <dgm:spPr/>
    </dgm:pt>
    <dgm:pt modelId="{8C756B9A-0FC1-4078-8986-3202818E19D8}" type="pres">
      <dgm:prSet presAssocID="{EB3FF0D4-C47D-4145-9DED-223434C338E4}" presName="bullet3a" presStyleLbl="node1" presStyleIdx="0" presStyleCnt="3"/>
      <dgm:spPr/>
    </dgm:pt>
    <dgm:pt modelId="{93C5A054-CDDE-4462-AE4C-D96C8A3005A3}" type="pres">
      <dgm:prSet presAssocID="{EB3FF0D4-C47D-4145-9DED-223434C338E4}" presName="textBox3a" presStyleLbl="revTx" presStyleIdx="0" presStyleCnt="3">
        <dgm:presLayoutVars>
          <dgm:bulletEnabled val="1"/>
        </dgm:presLayoutVars>
      </dgm:prSet>
      <dgm:spPr/>
      <dgm:t>
        <a:bodyPr/>
        <a:lstStyle/>
        <a:p>
          <a:endParaRPr lang="fr-FR"/>
        </a:p>
      </dgm:t>
    </dgm:pt>
    <dgm:pt modelId="{F0F010BF-C05B-4273-8E9E-BCE857B69C40}" type="pres">
      <dgm:prSet presAssocID="{96C76DB2-ADE0-44E0-83D2-3AC50D44D487}" presName="bullet3b" presStyleLbl="node1" presStyleIdx="1" presStyleCnt="3"/>
      <dgm:spPr/>
    </dgm:pt>
    <dgm:pt modelId="{5E6016C9-555E-43B4-889E-FDAD83B6160A}" type="pres">
      <dgm:prSet presAssocID="{96C76DB2-ADE0-44E0-83D2-3AC50D44D487}" presName="textBox3b" presStyleLbl="revTx" presStyleIdx="1" presStyleCnt="3">
        <dgm:presLayoutVars>
          <dgm:bulletEnabled val="1"/>
        </dgm:presLayoutVars>
      </dgm:prSet>
      <dgm:spPr/>
      <dgm:t>
        <a:bodyPr/>
        <a:lstStyle/>
        <a:p>
          <a:endParaRPr lang="fr-FR"/>
        </a:p>
      </dgm:t>
    </dgm:pt>
    <dgm:pt modelId="{885DDF6E-79A1-4534-B7E4-CBC6C1F0C481}" type="pres">
      <dgm:prSet presAssocID="{6BB181F4-D3F3-4BF8-9577-D93055812DB1}" presName="bullet3c" presStyleLbl="node1" presStyleIdx="2" presStyleCnt="3"/>
      <dgm:spPr/>
    </dgm:pt>
    <dgm:pt modelId="{362506A5-5471-43BE-84E9-2BD163FBD255}" type="pres">
      <dgm:prSet presAssocID="{6BB181F4-D3F3-4BF8-9577-D93055812DB1}" presName="textBox3c" presStyleLbl="revTx" presStyleIdx="2" presStyleCnt="3">
        <dgm:presLayoutVars>
          <dgm:bulletEnabled val="1"/>
        </dgm:presLayoutVars>
      </dgm:prSet>
      <dgm:spPr/>
      <dgm:t>
        <a:bodyPr/>
        <a:lstStyle/>
        <a:p>
          <a:endParaRPr lang="fr-FR"/>
        </a:p>
      </dgm:t>
    </dgm:pt>
  </dgm:ptLst>
  <dgm:cxnLst>
    <dgm:cxn modelId="{734740C6-C4F1-47F6-A0F5-D7E88C467D70}" type="presOf" srcId="{6BB181F4-D3F3-4BF8-9577-D93055812DB1}" destId="{362506A5-5471-43BE-84E9-2BD163FBD255}" srcOrd="0" destOrd="0" presId="urn:microsoft.com/office/officeart/2005/8/layout/arrow2"/>
    <dgm:cxn modelId="{22360939-2D58-45AE-948E-5E7E1E5AF276}" type="presOf" srcId="{4E07206A-C2C8-4D7E-BD52-D1F046D382AE}" destId="{3B7E7190-4C88-41A7-9BA0-C0E729D8147A}" srcOrd="0" destOrd="0" presId="urn:microsoft.com/office/officeart/2005/8/layout/arrow2"/>
    <dgm:cxn modelId="{5D580667-342C-4871-BD47-E1122B4C47DD}" type="presOf" srcId="{EB3FF0D4-C47D-4145-9DED-223434C338E4}" destId="{93C5A054-CDDE-4462-AE4C-D96C8A3005A3}" srcOrd="0" destOrd="0" presId="urn:microsoft.com/office/officeart/2005/8/layout/arrow2"/>
    <dgm:cxn modelId="{303E589A-9E9E-4DBB-B01B-AC4E8E4DB607}" type="presOf" srcId="{96C76DB2-ADE0-44E0-83D2-3AC50D44D487}" destId="{5E6016C9-555E-43B4-889E-FDAD83B6160A}" srcOrd="0" destOrd="0" presId="urn:microsoft.com/office/officeart/2005/8/layout/arrow2"/>
    <dgm:cxn modelId="{4CA03635-392C-433E-9F49-8119AD640D94}" srcId="{4E07206A-C2C8-4D7E-BD52-D1F046D382AE}" destId="{EB3FF0D4-C47D-4145-9DED-223434C338E4}" srcOrd="0" destOrd="0" parTransId="{0075986E-4E8C-4541-9798-DD832A3A867E}" sibTransId="{1448A401-E641-433B-AA79-8751E66C8EE0}"/>
    <dgm:cxn modelId="{468DE615-AC24-4AE2-ADD6-E5F4077E563A}" srcId="{4E07206A-C2C8-4D7E-BD52-D1F046D382AE}" destId="{96C76DB2-ADE0-44E0-83D2-3AC50D44D487}" srcOrd="1" destOrd="0" parTransId="{8295A2E7-CB56-4BAF-80C6-15C09A83EAC8}" sibTransId="{0AE40726-859E-4FA0-9DAF-522F6961AF90}"/>
    <dgm:cxn modelId="{424E3A40-15D2-4C25-9B14-6806293B1981}" srcId="{4E07206A-C2C8-4D7E-BD52-D1F046D382AE}" destId="{6BB181F4-D3F3-4BF8-9577-D93055812DB1}" srcOrd="2" destOrd="0" parTransId="{F5BBF020-8A38-4512-ADC0-4CD68044A8FB}" sibTransId="{65E97C29-538A-4B1B-BB5A-AA69F3965D8D}"/>
    <dgm:cxn modelId="{137105D9-5915-40B4-BF78-B78E430E3453}" type="presParOf" srcId="{3B7E7190-4C88-41A7-9BA0-C0E729D8147A}" destId="{853D1C24-A14B-4685-BA83-17E58C821183}" srcOrd="0" destOrd="0" presId="urn:microsoft.com/office/officeart/2005/8/layout/arrow2"/>
    <dgm:cxn modelId="{9060ADC1-92BD-4C5E-BCCB-00073245E52C}" type="presParOf" srcId="{3B7E7190-4C88-41A7-9BA0-C0E729D8147A}" destId="{3E003104-37CE-4BD7-8D5A-798F993C9A5A}" srcOrd="1" destOrd="0" presId="urn:microsoft.com/office/officeart/2005/8/layout/arrow2"/>
    <dgm:cxn modelId="{54A12A6A-CCF6-4B9C-A1C8-AC428CDB48EF}" type="presParOf" srcId="{3E003104-37CE-4BD7-8D5A-798F993C9A5A}" destId="{8C756B9A-0FC1-4078-8986-3202818E19D8}" srcOrd="0" destOrd="0" presId="urn:microsoft.com/office/officeart/2005/8/layout/arrow2"/>
    <dgm:cxn modelId="{41F66E8A-FBB2-45A6-B80A-61B06AA6834C}" type="presParOf" srcId="{3E003104-37CE-4BD7-8D5A-798F993C9A5A}" destId="{93C5A054-CDDE-4462-AE4C-D96C8A3005A3}" srcOrd="1" destOrd="0" presId="urn:microsoft.com/office/officeart/2005/8/layout/arrow2"/>
    <dgm:cxn modelId="{78AC340C-C06C-43F9-80F0-BDFEF3573250}" type="presParOf" srcId="{3E003104-37CE-4BD7-8D5A-798F993C9A5A}" destId="{F0F010BF-C05B-4273-8E9E-BCE857B69C40}" srcOrd="2" destOrd="0" presId="urn:microsoft.com/office/officeart/2005/8/layout/arrow2"/>
    <dgm:cxn modelId="{C5D6CB90-A954-41A5-9D84-CF02B83065D4}" type="presParOf" srcId="{3E003104-37CE-4BD7-8D5A-798F993C9A5A}" destId="{5E6016C9-555E-43B4-889E-FDAD83B6160A}" srcOrd="3" destOrd="0" presId="urn:microsoft.com/office/officeart/2005/8/layout/arrow2"/>
    <dgm:cxn modelId="{55764389-3540-4E2E-988B-95ADF9ADE565}" type="presParOf" srcId="{3E003104-37CE-4BD7-8D5A-798F993C9A5A}" destId="{885DDF6E-79A1-4534-B7E4-CBC6C1F0C481}" srcOrd="4" destOrd="0" presId="urn:microsoft.com/office/officeart/2005/8/layout/arrow2"/>
    <dgm:cxn modelId="{66E4EE32-9780-4CC9-ABE5-B962A1D8C2D3}" type="presParOf" srcId="{3E003104-37CE-4BD7-8D5A-798F993C9A5A}" destId="{362506A5-5471-43BE-84E9-2BD163FBD255}"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D1C24-A14B-4685-BA83-17E58C821183}">
      <dsp:nvSpPr>
        <dsp:cNvPr id="0" name=""/>
        <dsp:cNvSpPr/>
      </dsp:nvSpPr>
      <dsp:spPr>
        <a:xfrm>
          <a:off x="0" y="409918"/>
          <a:ext cx="9143997" cy="5714998"/>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56B9A-0FC1-4078-8986-3202818E19D8}">
      <dsp:nvSpPr>
        <dsp:cNvPr id="0" name=""/>
        <dsp:cNvSpPr/>
      </dsp:nvSpPr>
      <dsp:spPr>
        <a:xfrm>
          <a:off x="1161287" y="4354410"/>
          <a:ext cx="237743" cy="2377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5A054-CDDE-4462-AE4C-D96C8A3005A3}">
      <dsp:nvSpPr>
        <dsp:cNvPr id="0" name=""/>
        <dsp:cNvSpPr/>
      </dsp:nvSpPr>
      <dsp:spPr>
        <a:xfrm>
          <a:off x="1280159" y="4473282"/>
          <a:ext cx="2130551" cy="1651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76" tIns="0" rIns="0" bIns="0" numCol="1" spcCol="1270" anchor="t" anchorCtr="0">
          <a:noAutofit/>
        </a:bodyPr>
        <a:lstStyle/>
        <a:p>
          <a:pPr lvl="0" algn="just" defTabSz="488950">
            <a:lnSpc>
              <a:spcPct val="90000"/>
            </a:lnSpc>
            <a:spcBef>
              <a:spcPct val="0"/>
            </a:spcBef>
            <a:spcAft>
              <a:spcPct val="35000"/>
            </a:spcAft>
          </a:pPr>
          <a:r>
            <a:rPr lang="fr-FR" sz="1100" b="1" u="sng" kern="1200" dirty="0" smtClean="0">
              <a:latin typeface="Century Gothic" pitchFamily="34" charset="0"/>
            </a:rPr>
            <a:t>1540</a:t>
          </a:r>
          <a:r>
            <a:rPr lang="fr-FR" sz="1100" kern="1200" dirty="0" smtClean="0">
              <a:latin typeface="Century Gothic" pitchFamily="34" charset="0"/>
            </a:rPr>
            <a:t> : le pape Paul III place sous son autorité un nouvel ordre religieux : </a:t>
          </a:r>
          <a:r>
            <a:rPr lang="fr-FR" sz="1100" b="1" kern="1200" dirty="0" smtClean="0">
              <a:latin typeface="Century Gothic" pitchFamily="34" charset="0"/>
            </a:rPr>
            <a:t>la compagnie de Jésus</a:t>
          </a:r>
          <a:r>
            <a:rPr lang="fr-FR" sz="1100" kern="1200" dirty="0" smtClean="0">
              <a:latin typeface="Century Gothic" pitchFamily="34" charset="0"/>
            </a:rPr>
            <a:t>, fondée par </a:t>
          </a:r>
          <a:r>
            <a:rPr lang="fr-FR" sz="1100" b="1" kern="1200" dirty="0" smtClean="0">
              <a:latin typeface="Century Gothic" pitchFamily="34" charset="0"/>
            </a:rPr>
            <a:t>Ignace de Loyola</a:t>
          </a:r>
          <a:r>
            <a:rPr lang="fr-FR" sz="1100" kern="1200" dirty="0" smtClean="0">
              <a:latin typeface="Century Gothic" pitchFamily="34" charset="0"/>
            </a:rPr>
            <a:t>. Ses membres, les JESUITES, sont envoyés en mission pour combattre, par leurs </a:t>
          </a:r>
          <a:r>
            <a:rPr lang="fr-FR" sz="1100" b="1" kern="1200" dirty="0" smtClean="0">
              <a:latin typeface="Century Gothic" pitchFamily="34" charset="0"/>
            </a:rPr>
            <a:t>prêches</a:t>
          </a:r>
          <a:r>
            <a:rPr lang="fr-FR" sz="1100" kern="1200" dirty="0" smtClean="0">
              <a:latin typeface="Century Gothic" pitchFamily="34" charset="0"/>
            </a:rPr>
            <a:t> (discours publics), les protestants, et défendre le catholicisme. </a:t>
          </a:r>
          <a:endParaRPr lang="fr-FR" sz="1100" kern="1200" dirty="0">
            <a:latin typeface="Century Gothic" pitchFamily="34" charset="0"/>
          </a:endParaRPr>
        </a:p>
      </dsp:txBody>
      <dsp:txXfrm>
        <a:off x="1280159" y="4473282"/>
        <a:ext cx="2130551" cy="1651634"/>
      </dsp:txXfrm>
    </dsp:sp>
    <dsp:sp modelId="{F0F010BF-C05B-4273-8E9E-BCE857B69C40}">
      <dsp:nvSpPr>
        <dsp:cNvPr id="0" name=""/>
        <dsp:cNvSpPr/>
      </dsp:nvSpPr>
      <dsp:spPr>
        <a:xfrm>
          <a:off x="3259835" y="2801073"/>
          <a:ext cx="429767" cy="42976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6016C9-555E-43B4-889E-FDAD83B6160A}">
      <dsp:nvSpPr>
        <dsp:cNvPr id="0" name=""/>
        <dsp:cNvSpPr/>
      </dsp:nvSpPr>
      <dsp:spPr>
        <a:xfrm>
          <a:off x="3474719" y="3015957"/>
          <a:ext cx="2194559" cy="3108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25" tIns="0" rIns="0" bIns="0" numCol="1" spcCol="1270" anchor="t" anchorCtr="0">
          <a:noAutofit/>
        </a:bodyPr>
        <a:lstStyle/>
        <a:p>
          <a:pPr lvl="0" algn="just" defTabSz="488950">
            <a:lnSpc>
              <a:spcPct val="90000"/>
            </a:lnSpc>
            <a:spcBef>
              <a:spcPct val="0"/>
            </a:spcBef>
            <a:spcAft>
              <a:spcPct val="35000"/>
            </a:spcAft>
          </a:pPr>
          <a:r>
            <a:rPr lang="fr-FR" sz="1100" kern="1200" dirty="0" smtClean="0">
              <a:latin typeface="Century Gothic" pitchFamily="34" charset="0"/>
            </a:rPr>
            <a:t>De nombreuses nouvelles églises sont bâties, somptueuses et décorées de statues, de fresques. C’est le </a:t>
          </a:r>
          <a:r>
            <a:rPr lang="fr-FR" sz="1100" b="1" kern="1200" dirty="0" smtClean="0">
              <a:latin typeface="Century Gothic" pitchFamily="34" charset="0"/>
            </a:rPr>
            <a:t>« style jésuite », </a:t>
          </a:r>
          <a:r>
            <a:rPr lang="fr-FR" sz="1100" kern="1200" dirty="0" smtClean="0">
              <a:latin typeface="Century Gothic" pitchFamily="34" charset="0"/>
            </a:rPr>
            <a:t>aussi appelé </a:t>
          </a:r>
          <a:r>
            <a:rPr lang="fr-FR" sz="1100" b="1" kern="1200" dirty="0" smtClean="0">
              <a:latin typeface="Century Gothic" pitchFamily="34" charset="0"/>
            </a:rPr>
            <a:t>« style baroque » </a:t>
          </a:r>
          <a:r>
            <a:rPr lang="fr-FR" sz="1100" kern="1200" dirty="0" smtClean="0">
              <a:latin typeface="Century Gothic" pitchFamily="34" charset="0"/>
            </a:rPr>
            <a:t>: un style grandiose et riche propre à impressionner les foules (ex :  </a:t>
          </a:r>
          <a:r>
            <a:rPr lang="fr-FR" sz="1100" b="1" kern="1200" dirty="0" smtClean="0">
              <a:latin typeface="Century Gothic" pitchFamily="34" charset="0"/>
            </a:rPr>
            <a:t>l’église-mère</a:t>
          </a:r>
          <a:r>
            <a:rPr lang="fr-FR" sz="1100" kern="1200" dirty="0" smtClean="0">
              <a:latin typeface="Century Gothic" pitchFamily="34" charset="0"/>
            </a:rPr>
            <a:t> des jésuites : </a:t>
          </a:r>
          <a:r>
            <a:rPr lang="fr-FR" sz="1100" b="1" kern="1200" dirty="0" err="1" smtClean="0">
              <a:latin typeface="Century Gothic" pitchFamily="34" charset="0"/>
            </a:rPr>
            <a:t>Gesù</a:t>
          </a:r>
          <a:r>
            <a:rPr lang="fr-FR" sz="1100" kern="1200" dirty="0" smtClean="0">
              <a:latin typeface="Century Gothic" pitchFamily="34" charset="0"/>
            </a:rPr>
            <a:t>, à </a:t>
          </a:r>
          <a:r>
            <a:rPr lang="fr-FR" sz="1100" b="1" kern="1200" dirty="0" smtClean="0">
              <a:latin typeface="Century Gothic" pitchFamily="34" charset="0"/>
            </a:rPr>
            <a:t>Rome</a:t>
          </a:r>
          <a:r>
            <a:rPr lang="fr-FR" sz="1100" kern="1200" dirty="0" smtClean="0">
              <a:latin typeface="Century Gothic" pitchFamily="34" charset="0"/>
            </a:rPr>
            <a:t>). </a:t>
          </a:r>
        </a:p>
      </dsp:txBody>
      <dsp:txXfrm>
        <a:off x="3474719" y="3015957"/>
        <a:ext cx="2194559" cy="3108959"/>
      </dsp:txXfrm>
    </dsp:sp>
    <dsp:sp modelId="{885DDF6E-79A1-4534-B7E4-CBC6C1F0C481}">
      <dsp:nvSpPr>
        <dsp:cNvPr id="0" name=""/>
        <dsp:cNvSpPr/>
      </dsp:nvSpPr>
      <dsp:spPr>
        <a:xfrm>
          <a:off x="5783578" y="1855812"/>
          <a:ext cx="594359" cy="59435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506A5-5471-43BE-84E9-2BD163FBD255}">
      <dsp:nvSpPr>
        <dsp:cNvPr id="0" name=""/>
        <dsp:cNvSpPr/>
      </dsp:nvSpPr>
      <dsp:spPr>
        <a:xfrm>
          <a:off x="6080758" y="2152992"/>
          <a:ext cx="2194559" cy="3971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939" tIns="0" rIns="0" bIns="0" numCol="1" spcCol="1270" anchor="t" anchorCtr="0">
          <a:noAutofit/>
        </a:bodyPr>
        <a:lstStyle/>
        <a:p>
          <a:pPr lvl="0" algn="just" defTabSz="488950">
            <a:lnSpc>
              <a:spcPct val="90000"/>
            </a:lnSpc>
            <a:spcBef>
              <a:spcPct val="0"/>
            </a:spcBef>
            <a:spcAft>
              <a:spcPct val="35000"/>
            </a:spcAft>
          </a:pPr>
          <a:r>
            <a:rPr lang="fr-FR" sz="1100" kern="1200" dirty="0" smtClean="0">
              <a:latin typeface="Century Gothic" pitchFamily="34" charset="0"/>
            </a:rPr>
            <a:t>Un </a:t>
          </a:r>
          <a:r>
            <a:rPr lang="fr-FR" sz="1100" b="1" kern="1200" dirty="0" smtClean="0">
              <a:latin typeface="Century Gothic" pitchFamily="34" charset="0"/>
            </a:rPr>
            <a:t>Concile</a:t>
          </a:r>
          <a:r>
            <a:rPr lang="fr-FR" sz="1100" kern="1200" dirty="0" smtClean="0">
              <a:latin typeface="Century Gothic" pitchFamily="34" charset="0"/>
            </a:rPr>
            <a:t> est organisé à </a:t>
          </a:r>
          <a:r>
            <a:rPr lang="fr-FR" sz="1100" b="1" kern="1200" dirty="0" smtClean="0">
              <a:latin typeface="Century Gothic" pitchFamily="34" charset="0"/>
            </a:rPr>
            <a:t>Trente</a:t>
          </a:r>
          <a:r>
            <a:rPr lang="fr-FR" sz="1100" kern="1200" dirty="0" smtClean="0">
              <a:latin typeface="Century Gothic" pitchFamily="34" charset="0"/>
            </a:rPr>
            <a:t>, en Italie. A cause des changements réguliers de papes et des guerres en Europe, le Concile dure longtemps </a:t>
          </a:r>
          <a:r>
            <a:rPr lang="fr-FR" sz="1100" b="1" kern="1200" dirty="0" smtClean="0">
              <a:latin typeface="Century Gothic" pitchFamily="34" charset="0"/>
            </a:rPr>
            <a:t>(1545 à 1563). </a:t>
          </a:r>
        </a:p>
      </dsp:txBody>
      <dsp:txXfrm>
        <a:off x="6080758" y="2152992"/>
        <a:ext cx="2194559" cy="397192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8F4A6-2099-4E62-B971-A2F528AB53DD}" type="datetimeFigureOut">
              <a:rPr lang="fr-FR" smtClean="0"/>
              <a:t>15/03/2024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BBDCC-D5F8-45D0-8307-F1352C6BFE7B}" type="slidenum">
              <a:rPr lang="fr-FR" smtClean="0"/>
              <a:t>‹N›</a:t>
            </a:fld>
            <a:endParaRPr lang="fr-FR"/>
          </a:p>
        </p:txBody>
      </p:sp>
    </p:spTree>
    <p:extLst>
      <p:ext uri="{BB962C8B-B14F-4D97-AF65-F5344CB8AC3E}">
        <p14:creationId xmlns:p14="http://schemas.microsoft.com/office/powerpoint/2010/main" val="199679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s://fr.vikidia.org/wiki/Jeu_de_cartes" TargetMode="External"/><Relationship Id="rId18" Type="http://schemas.openxmlformats.org/officeDocument/2006/relationships/hyperlink" Target="https://fr.vikidia.org/w/index.php?title=Extr%C3%AAme-onction&amp;action=edit&amp;redlink=1" TargetMode="External"/><Relationship Id="rId26" Type="http://schemas.openxmlformats.org/officeDocument/2006/relationships/hyperlink" Target="https://fr.vikidia.org/wiki/Martin_Luther" TargetMode="External"/><Relationship Id="rId3" Type="http://schemas.openxmlformats.org/officeDocument/2006/relationships/hyperlink" Target="https://fr.vikidia.org/w/index.php?title=Lucas_Cranach_le_Jeune&amp;veaction=edit&amp;section=3" TargetMode="External"/><Relationship Id="rId21" Type="http://schemas.openxmlformats.org/officeDocument/2006/relationships/hyperlink" Target="https://fr.vikidia.org/w/index.php?title=Intercesseur&amp;action=edit&amp;redlink=1" TargetMode="External"/><Relationship Id="rId7" Type="http://schemas.openxmlformats.org/officeDocument/2006/relationships/hyperlink" Target="https://fr.vikidia.org/wiki/Protestantisme" TargetMode="External"/><Relationship Id="rId12" Type="http://schemas.openxmlformats.org/officeDocument/2006/relationships/hyperlink" Target="https://fr.vikidia.org/wiki/Basilique_Saint-Pierre_de_Rome" TargetMode="External"/><Relationship Id="rId17" Type="http://schemas.openxmlformats.org/officeDocument/2006/relationships/hyperlink" Target="https://fr.vikidia.org/wiki/Pr%C3%AAtre_catholique" TargetMode="External"/><Relationship Id="rId25" Type="http://schemas.openxmlformats.org/officeDocument/2006/relationships/hyperlink" Target="https://fr.vikidia.org/wiki/Pasteur" TargetMode="External"/><Relationship Id="rId33" Type="http://schemas.openxmlformats.org/officeDocument/2006/relationships/hyperlink" Target="https://fr.vikidia.org/w/index.php?title=Lucas_Cranach_le_Jeune&amp;action=edit&amp;section=4" TargetMode="External"/><Relationship Id="rId2" Type="http://schemas.openxmlformats.org/officeDocument/2006/relationships/slide" Target="../slides/slide2.xml"/><Relationship Id="rId16" Type="http://schemas.openxmlformats.org/officeDocument/2006/relationships/hyperlink" Target="https://fr.vikidia.org/w/index.php?title=Banquet&amp;action=edit&amp;redlink=1" TargetMode="External"/><Relationship Id="rId20" Type="http://schemas.openxmlformats.org/officeDocument/2006/relationships/hyperlink" Target="https://fr.vikidia.org/w/index.php?title=Saint_(catholicisme)&amp;action=edit&amp;redlink=1" TargetMode="External"/><Relationship Id="rId29" Type="http://schemas.openxmlformats.org/officeDocument/2006/relationships/hyperlink" Target="https://fr.vikidia.org/wiki/J%C3%A9sus-Christ" TargetMode="External"/><Relationship Id="rId1" Type="http://schemas.openxmlformats.org/officeDocument/2006/relationships/notesMaster" Target="../notesMasters/notesMaster1.xml"/><Relationship Id="rId6" Type="http://schemas.openxmlformats.org/officeDocument/2006/relationships/hyperlink" Target="https://fr.vikidia.org/wiki/Luther" TargetMode="External"/><Relationship Id="rId11" Type="http://schemas.openxmlformats.org/officeDocument/2006/relationships/hyperlink" Target="https://fr.vikidia.org/wiki/Purgatoire" TargetMode="External"/><Relationship Id="rId24" Type="http://schemas.openxmlformats.org/officeDocument/2006/relationships/hyperlink" Target="https://fr.vikidia.org/wiki/Bapt%C3%AAme" TargetMode="External"/><Relationship Id="rId32" Type="http://schemas.openxmlformats.org/officeDocument/2006/relationships/hyperlink" Target="https://fr.vikidia.org/w/index.php?title=Lucas_Cranach_le_Jeune&amp;veaction=edit&amp;section=4" TargetMode="External"/><Relationship Id="rId5" Type="http://schemas.openxmlformats.org/officeDocument/2006/relationships/hyperlink" Target="https://fr.vikidia.org/wiki/Gravure" TargetMode="External"/><Relationship Id="rId15" Type="http://schemas.openxmlformats.org/officeDocument/2006/relationships/hyperlink" Target="https://fr.vikidia.org/wiki/Chaire" TargetMode="External"/><Relationship Id="rId23" Type="http://schemas.openxmlformats.org/officeDocument/2006/relationships/hyperlink" Target="https://fr.vikidia.org/wiki/Communion" TargetMode="External"/><Relationship Id="rId28" Type="http://schemas.openxmlformats.org/officeDocument/2006/relationships/hyperlink" Target="https://fr.vikidia.org/wiki/Sainte_Trinit%C3%A9" TargetMode="External"/><Relationship Id="rId10" Type="http://schemas.openxmlformats.org/officeDocument/2006/relationships/hyperlink" Target="https://fr.vikidia.org/wiki/Indulgence_(religion)" TargetMode="External"/><Relationship Id="rId19" Type="http://schemas.openxmlformats.org/officeDocument/2006/relationships/hyperlink" Target="https://fr.vikidia.org/wiki/%C3%89glise_(%C3%A9difice)" TargetMode="External"/><Relationship Id="rId31" Type="http://schemas.openxmlformats.org/officeDocument/2006/relationships/hyperlink" Target="https://fr.vikidia.org/wiki/J%C3%A9sus" TargetMode="External"/><Relationship Id="rId4" Type="http://schemas.openxmlformats.org/officeDocument/2006/relationships/hyperlink" Target="https://fr.vikidia.org/w/index.php?title=Lucas_Cranach_le_Jeune&amp;action=edit&amp;section=3" TargetMode="External"/><Relationship Id="rId9" Type="http://schemas.openxmlformats.org/officeDocument/2006/relationships/hyperlink" Target="https://fr.vikidia.org/wiki/Pape" TargetMode="External"/><Relationship Id="rId14" Type="http://schemas.openxmlformats.org/officeDocument/2006/relationships/hyperlink" Target="https://fr.vikidia.org/wiki/Hasard" TargetMode="External"/><Relationship Id="rId22" Type="http://schemas.openxmlformats.org/officeDocument/2006/relationships/hyperlink" Target="https://fr.vikidia.org/wiki/Fran%C3%A7ois_d'Assise" TargetMode="External"/><Relationship Id="rId27" Type="http://schemas.openxmlformats.org/officeDocument/2006/relationships/hyperlink" Target="https://fr.vikidia.org/wiki/Bible" TargetMode="External"/><Relationship Id="rId30" Type="http://schemas.openxmlformats.org/officeDocument/2006/relationships/hyperlink" Target="https://fr.vikidia.org/wiki/Crucifix" TargetMode="External"/><Relationship Id="rId8" Type="http://schemas.openxmlformats.org/officeDocument/2006/relationships/hyperlink" Target="https://fr.vikidia.org/wiki/Catholicism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fr.wikipedia.org/wiki/Tr%C3%AAve_de_douze_ans" TargetMode="External"/><Relationship Id="rId13" Type="http://schemas.openxmlformats.org/officeDocument/2006/relationships/hyperlink" Target="https://fr.wikipedia.org/wiki/France" TargetMode="External"/><Relationship Id="rId3" Type="http://schemas.openxmlformats.org/officeDocument/2006/relationships/hyperlink" Target="https://fr.wikipedia.org/wiki/R%C3%A9volte_des_Gueux" TargetMode="External"/><Relationship Id="rId7" Type="http://schemas.openxmlformats.org/officeDocument/2006/relationships/hyperlink" Target="https://fr.wikipedia.org/wiki/Trait%C3%A9s_de_Westphalie" TargetMode="External"/><Relationship Id="rId12" Type="http://schemas.openxmlformats.org/officeDocument/2006/relationships/hyperlink" Target="https://fr.wikipedia.org/wiki/Luxembourg" TargetMode="External"/><Relationship Id="rId2" Type="http://schemas.openxmlformats.org/officeDocument/2006/relationships/slide" Target="../slides/slide11.xml"/><Relationship Id="rId16" Type="http://schemas.openxmlformats.org/officeDocument/2006/relationships/hyperlink" Target="https://www.histoire-image.org/fr/etudes/massacre-saint-barthelemy" TargetMode="External"/><Relationship Id="rId1" Type="http://schemas.openxmlformats.org/officeDocument/2006/relationships/notesMaster" Target="../notesMasters/notesMaster1.xml"/><Relationship Id="rId6" Type="http://schemas.openxmlformats.org/officeDocument/2006/relationships/hyperlink" Target="https://fr.wikipedia.org/wiki/1648" TargetMode="External"/><Relationship Id="rId11" Type="http://schemas.openxmlformats.org/officeDocument/2006/relationships/hyperlink" Target="https://fr.wikipedia.org/wiki/Belgique" TargetMode="External"/><Relationship Id="rId5" Type="http://schemas.openxmlformats.org/officeDocument/2006/relationships/hyperlink" Target="https://fr.wikipedia.org/wiki/Bataille_de_Heiligerlee" TargetMode="External"/><Relationship Id="rId15" Type="http://schemas.openxmlformats.org/officeDocument/2006/relationships/hyperlink" Target="https://fr.wikipedia.org/wiki/Acte_de_La_Haye" TargetMode="External"/><Relationship Id="rId10" Type="http://schemas.openxmlformats.org/officeDocument/2006/relationships/hyperlink" Target="https://fr.wikipedia.org/wiki/Pays-Bas" TargetMode="External"/><Relationship Id="rId4" Type="http://schemas.openxmlformats.org/officeDocument/2006/relationships/hyperlink" Target="https://fr.wikipedia.org/wiki/1568" TargetMode="External"/><Relationship Id="rId9" Type="http://schemas.openxmlformats.org/officeDocument/2006/relationships/hyperlink" Target="https://fr.wikipedia.org/wiki/Monarchie_catholique_espagnole" TargetMode="External"/><Relationship Id="rId14" Type="http://schemas.openxmlformats.org/officeDocument/2006/relationships/hyperlink" Target="https://fr.wikipedia.org/wiki/Provinces-Uni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https://histoire.ens.fr/IMG/file/Menant/Menant,%20Mille%20ans%20de%20famines%20(L'Histoire%20383,%202013).pdf</a:t>
            </a:r>
          </a:p>
          <a:p>
            <a:r>
              <a:rPr lang="fr-FR" dirty="0" smtClean="0"/>
              <a:t>https://www.lhistoire.fr/du-moyen-age-%C3%A0-aujourdhui-mille-ans-de-famines </a:t>
            </a:r>
          </a:p>
          <a:p>
            <a:r>
              <a:rPr lang="fr-FR" dirty="0" smtClean="0"/>
              <a:t>les crises alimentaires qui ont frappé l'Europe autour de 1300 et qui constituent les premiers symptômes de la dépression du bas Moyen Age. Ces séries de disettes commencent dans les années 1270 et culminent avec la « grande famine » qui ravage l'Europe du Nord-Ouest de 1314 à 13181 ; elles se renouvellent encore jusqu'à une autre année terrible, 1347, la seule où tout le continent est frappé. Leur origine habituelle est une mauvaise récolte, qui provoque une hausse du prix du blé. Lorsque plusieurs années médiocres s'enchaînent, on aboutit à des situations de famine véritable.</a:t>
            </a:r>
          </a:p>
          <a:p>
            <a:endParaRPr lang="fr-FR" dirty="0" smtClean="0"/>
          </a:p>
          <a:p>
            <a:r>
              <a:rPr lang="fr-FR" dirty="0" smtClean="0"/>
              <a:t>La faim n'est certes pas une nouveauté à la fin du XIIIe siècle : elle a rôdé à travers l'Europe tout au long de la phase de croissance économique et démographique entamée dès le VIIIe</a:t>
            </a:r>
          </a:p>
          <a:p>
            <a:endParaRPr lang="fr-FR" dirty="0" smtClean="0"/>
          </a:p>
          <a:p>
            <a:r>
              <a:rPr lang="fr-FR" sz="1200" b="1" i="1" kern="1200" dirty="0" smtClean="0">
                <a:solidFill>
                  <a:schemeClr val="tx1"/>
                </a:solidFill>
                <a:effectLst/>
                <a:latin typeface="+mn-lt"/>
                <a:ea typeface="+mn-ea"/>
                <a:cs typeface="+mn-cs"/>
              </a:rPr>
              <a:t>La vraie et la fausse église</a:t>
            </a:r>
            <a:r>
              <a:rPr lang="fr-FR" sz="1200" b="1" i="0" kern="1200" dirty="0" smtClean="0">
                <a:solidFill>
                  <a:schemeClr val="tx1"/>
                </a:solidFill>
                <a:effectLst/>
                <a:latin typeface="+mn-lt"/>
                <a:ea typeface="+mn-ea"/>
                <a:cs typeface="+mn-cs"/>
              </a:rPr>
              <a:t>, 1546-1547</a:t>
            </a:r>
            <a:r>
              <a:rPr lang="fr-FR" sz="1200" b="0" i="0" kern="1200" dirty="0" smtClean="0">
                <a:solidFill>
                  <a:schemeClr val="tx1"/>
                </a:solidFill>
                <a:effectLst/>
                <a:latin typeface="+mn-lt"/>
                <a:ea typeface="+mn-ea"/>
                <a:cs typeface="+mn-cs"/>
              </a:rPr>
              <a:t>[</a:t>
            </a:r>
            <a:r>
              <a:rPr lang="fr-FR" sz="1200" b="0" i="0" u="none" strike="noStrike" kern="1200" dirty="0" smtClean="0">
                <a:solidFill>
                  <a:schemeClr val="tx1"/>
                </a:solidFill>
                <a:effectLst/>
                <a:latin typeface="+mn-lt"/>
                <a:ea typeface="+mn-ea"/>
                <a:cs typeface="+mn-cs"/>
                <a:hlinkClick r:id="rId3" tooltip="Modifier la section : La vraie et la fausse église, 1546-1547"/>
              </a:rPr>
              <a:t>modifier</a:t>
            </a:r>
            <a:r>
              <a:rPr lang="fr-FR" sz="1200" b="0" i="0" kern="1200" dirty="0" smtClean="0">
                <a:solidFill>
                  <a:schemeClr val="tx1"/>
                </a:solidFill>
                <a:effectLst/>
                <a:latin typeface="+mn-lt"/>
                <a:ea typeface="+mn-ea"/>
                <a:cs typeface="+mn-cs"/>
              </a:rPr>
              <a:t> | </a:t>
            </a:r>
            <a:r>
              <a:rPr lang="fr-FR" sz="1200" b="0" i="0" u="none" strike="noStrike" kern="1200" dirty="0" smtClean="0">
                <a:solidFill>
                  <a:schemeClr val="tx1"/>
                </a:solidFill>
                <a:effectLst/>
                <a:latin typeface="+mn-lt"/>
                <a:ea typeface="+mn-ea"/>
                <a:cs typeface="+mn-cs"/>
                <a:hlinkClick r:id="rId4" tooltip="Modifier la section : La vraie et la fausse église, 1546-1547"/>
              </a:rPr>
              <a:t>modifier le </a:t>
            </a:r>
            <a:r>
              <a:rPr lang="fr-FR" sz="1200" b="0" i="0" u="none" strike="noStrike" kern="1200" dirty="0" err="1" smtClean="0">
                <a:solidFill>
                  <a:schemeClr val="tx1"/>
                </a:solidFill>
                <a:effectLst/>
                <a:latin typeface="+mn-lt"/>
                <a:ea typeface="+mn-ea"/>
                <a:cs typeface="+mn-cs"/>
                <a:hlinkClick r:id="rId4" tooltip="Modifier la section : La vraie et la fausse église, 1546-1547"/>
              </a:rPr>
              <a:t>wikicode</a:t>
            </a:r>
            <a:r>
              <a:rPr lang="fr-FR" sz="1200" b="0" i="0" kern="1200" dirty="0" smtClean="0">
                <a:solidFill>
                  <a:schemeClr val="tx1"/>
                </a:solidFill>
                <a:effectLst/>
                <a:latin typeface="+mn-lt"/>
                <a:ea typeface="+mn-ea"/>
                <a:cs typeface="+mn-cs"/>
              </a:rPr>
              <a:t>]</a:t>
            </a:r>
            <a:endParaRPr lang="fr-FR" sz="1200" b="1" i="0"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La vraie et la fausse église</a:t>
            </a:r>
            <a:r>
              <a:rPr lang="fr-FR" sz="1200" b="0" i="0" kern="120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Clique sur l'image pour l'agrandir !</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Il s'agit d'une </a:t>
            </a:r>
            <a:r>
              <a:rPr lang="fr-FR" sz="1200" b="0" i="0" u="none" strike="noStrike" kern="1200" dirty="0" smtClean="0">
                <a:solidFill>
                  <a:schemeClr val="tx1"/>
                </a:solidFill>
                <a:effectLst/>
                <a:latin typeface="+mn-lt"/>
                <a:ea typeface="+mn-ea"/>
                <a:cs typeface="+mn-cs"/>
                <a:hlinkClick r:id="rId5" tooltip="Gravure"/>
              </a:rPr>
              <a:t>gravure</a:t>
            </a:r>
            <a:r>
              <a:rPr lang="fr-FR" sz="1200" b="0" i="0" kern="1200" dirty="0" smtClean="0">
                <a:solidFill>
                  <a:schemeClr val="tx1"/>
                </a:solidFill>
                <a:effectLst/>
                <a:latin typeface="+mn-lt"/>
                <a:ea typeface="+mn-ea"/>
                <a:cs typeface="+mn-cs"/>
              </a:rPr>
              <a:t> sur bois réalisée entre 1546 et 1547. Lucas Cranach y perpétue une conviction familiale. En effet, de même que son père avait maintes fois représenté </a:t>
            </a:r>
            <a:r>
              <a:rPr lang="fr-FR" sz="1200" b="0" i="0" u="none" strike="noStrike" kern="1200" dirty="0" smtClean="0">
                <a:solidFill>
                  <a:schemeClr val="tx1"/>
                </a:solidFill>
                <a:effectLst/>
                <a:latin typeface="+mn-lt"/>
                <a:ea typeface="+mn-ea"/>
                <a:cs typeface="+mn-cs"/>
                <a:hlinkClick r:id="rId6" tooltip="Luther"/>
              </a:rPr>
              <a:t>Luther</a:t>
            </a:r>
            <a:r>
              <a:rPr lang="fr-FR" sz="1200" b="0" i="0" kern="1200" dirty="0" smtClean="0">
                <a:solidFill>
                  <a:schemeClr val="tx1"/>
                </a:solidFill>
                <a:effectLst/>
                <a:latin typeface="+mn-lt"/>
                <a:ea typeface="+mn-ea"/>
                <a:cs typeface="+mn-cs"/>
              </a:rPr>
              <a:t> (fondateur du </a:t>
            </a:r>
            <a:r>
              <a:rPr lang="fr-FR" sz="1200" b="0" i="0" u="none" strike="noStrike" kern="1200" dirty="0" smtClean="0">
                <a:solidFill>
                  <a:schemeClr val="tx1"/>
                </a:solidFill>
                <a:effectLst/>
                <a:latin typeface="+mn-lt"/>
                <a:ea typeface="+mn-ea"/>
                <a:cs typeface="+mn-cs"/>
                <a:hlinkClick r:id="rId7" tooltip="Protestantisme"/>
              </a:rPr>
              <a:t>protestantisme</a:t>
            </a:r>
            <a:r>
              <a:rPr lang="fr-FR" sz="1200" b="0" i="0" kern="1200" dirty="0" smtClean="0">
                <a:solidFill>
                  <a:schemeClr val="tx1"/>
                </a:solidFill>
                <a:effectLst/>
                <a:latin typeface="+mn-lt"/>
                <a:ea typeface="+mn-ea"/>
                <a:cs typeface="+mn-cs"/>
              </a:rPr>
              <a:t>), lui représente ici dans la même idée la vraie et la fausse église. Une colonne qui se dresse au milieu du cadre le divise en deux parties : à gauche, l'église </a:t>
            </a:r>
            <a:r>
              <a:rPr lang="fr-FR" sz="1200" b="0" i="0" u="none" strike="noStrike" kern="1200" dirty="0" smtClean="0">
                <a:solidFill>
                  <a:schemeClr val="tx1"/>
                </a:solidFill>
                <a:effectLst/>
                <a:latin typeface="+mn-lt"/>
                <a:ea typeface="+mn-ea"/>
                <a:cs typeface="+mn-cs"/>
                <a:hlinkClick r:id="rId7" tooltip="Protestantisme"/>
              </a:rPr>
              <a:t>protestante</a:t>
            </a:r>
            <a:r>
              <a:rPr lang="fr-FR" sz="1200" b="0" i="0" kern="1200" dirty="0" smtClean="0">
                <a:solidFill>
                  <a:schemeClr val="tx1"/>
                </a:solidFill>
                <a:effectLst/>
                <a:latin typeface="+mn-lt"/>
                <a:ea typeface="+mn-ea"/>
                <a:cs typeface="+mn-cs"/>
              </a:rPr>
              <a:t> est représentée et, à droite, c'est l'église </a:t>
            </a:r>
            <a:r>
              <a:rPr lang="fr-FR" sz="1200" b="0" i="0" u="none" strike="noStrike" kern="1200" dirty="0" smtClean="0">
                <a:solidFill>
                  <a:schemeClr val="tx1"/>
                </a:solidFill>
                <a:effectLst/>
                <a:latin typeface="+mn-lt"/>
                <a:ea typeface="+mn-ea"/>
                <a:cs typeface="+mn-cs"/>
                <a:hlinkClick r:id="rId8" tooltip="Catholicisme"/>
              </a:rPr>
              <a:t>catholique</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Partie droite : la fausse église.</a:t>
            </a:r>
          </a:p>
          <a:p>
            <a:r>
              <a:rPr lang="fr-FR" sz="1200" b="0" i="0" kern="1200" dirty="0" smtClean="0">
                <a:solidFill>
                  <a:schemeClr val="tx1"/>
                </a:solidFill>
                <a:effectLst/>
                <a:latin typeface="+mn-lt"/>
                <a:ea typeface="+mn-ea"/>
                <a:cs typeface="+mn-cs"/>
              </a:rPr>
              <a:t>Partie gauche : la vraie église.</a:t>
            </a:r>
          </a:p>
          <a:p>
            <a:r>
              <a:rPr lang="fr-FR" sz="1200" b="0" i="0" kern="1200" dirty="0" smtClean="0">
                <a:solidFill>
                  <a:schemeClr val="tx1"/>
                </a:solidFill>
                <a:effectLst/>
                <a:latin typeface="+mn-lt"/>
                <a:ea typeface="+mn-ea"/>
                <a:cs typeface="+mn-cs"/>
              </a:rPr>
              <a:t>À droite, sur la partie dédiée à la « fausse église », le </a:t>
            </a:r>
            <a:r>
              <a:rPr lang="fr-FR" sz="1200" b="0" i="0" u="none" strike="noStrike" kern="1200" dirty="0" smtClean="0">
                <a:solidFill>
                  <a:schemeClr val="tx1"/>
                </a:solidFill>
                <a:effectLst/>
                <a:latin typeface="+mn-lt"/>
                <a:ea typeface="+mn-ea"/>
                <a:cs typeface="+mn-cs"/>
                <a:hlinkClick r:id="rId9" tooltip="Pape"/>
              </a:rPr>
              <a:t>Pape</a:t>
            </a:r>
            <a:r>
              <a:rPr lang="fr-FR" sz="1200" b="0" i="0" kern="1200" dirty="0" smtClean="0">
                <a:solidFill>
                  <a:schemeClr val="tx1"/>
                </a:solidFill>
                <a:effectLst/>
                <a:latin typeface="+mn-lt"/>
                <a:ea typeface="+mn-ea"/>
                <a:cs typeface="+mn-cs"/>
              </a:rPr>
              <a:t> est représenté au premier plan, assis à une table, en train de compter l'argent qu'on lui apporte. C'est une allusion aux </a:t>
            </a:r>
            <a:r>
              <a:rPr lang="fr-FR" sz="1200" b="0" i="0" u="none" strike="noStrike" kern="1200" dirty="0" smtClean="0">
                <a:solidFill>
                  <a:schemeClr val="tx1"/>
                </a:solidFill>
                <a:effectLst/>
                <a:latin typeface="+mn-lt"/>
                <a:ea typeface="+mn-ea"/>
                <a:cs typeface="+mn-cs"/>
                <a:hlinkClick r:id="rId10" tooltip="Indulgence (religion)"/>
              </a:rPr>
              <a:t>indulgences</a:t>
            </a:r>
            <a:r>
              <a:rPr lang="fr-FR" sz="1200" b="0" i="0" kern="1200" dirty="0" smtClean="0">
                <a:solidFill>
                  <a:schemeClr val="tx1"/>
                </a:solidFill>
                <a:effectLst/>
                <a:latin typeface="+mn-lt"/>
                <a:ea typeface="+mn-ea"/>
                <a:cs typeface="+mn-cs"/>
              </a:rPr>
              <a:t>, somme d'argent donnée par un fidèle à l'Église pour réduire son temps de passage au </a:t>
            </a:r>
            <a:r>
              <a:rPr lang="fr-FR" sz="1200" b="0" i="0" u="none" strike="noStrike" kern="1200" dirty="0" smtClean="0">
                <a:solidFill>
                  <a:schemeClr val="tx1"/>
                </a:solidFill>
                <a:effectLst/>
                <a:latin typeface="+mn-lt"/>
                <a:ea typeface="+mn-ea"/>
                <a:cs typeface="+mn-cs"/>
                <a:hlinkClick r:id="rId11" tooltip="Purgatoire"/>
              </a:rPr>
              <a:t>purgatoire</a:t>
            </a:r>
            <a:r>
              <a:rPr lang="fr-FR" sz="1200" b="0" i="0" kern="1200" dirty="0" smtClean="0">
                <a:solidFill>
                  <a:schemeClr val="tx1"/>
                </a:solidFill>
                <a:effectLst/>
                <a:latin typeface="+mn-lt"/>
                <a:ea typeface="+mn-ea"/>
                <a:cs typeface="+mn-cs"/>
              </a:rPr>
              <a:t>, que le Pape avait appelé à verser pour pouvoir reconstruire la </a:t>
            </a:r>
            <a:r>
              <a:rPr lang="fr-FR" sz="1200" b="0" i="0" u="none" strike="noStrike" kern="1200" dirty="0" smtClean="0">
                <a:solidFill>
                  <a:schemeClr val="tx1"/>
                </a:solidFill>
                <a:effectLst/>
                <a:latin typeface="+mn-lt"/>
                <a:ea typeface="+mn-ea"/>
                <a:cs typeface="+mn-cs"/>
                <a:hlinkClick r:id="rId12" tooltip="Basilique Saint-Pierre de Rome"/>
              </a:rPr>
              <a:t>basilique Saint-Pierre de Rome</a:t>
            </a:r>
            <a:r>
              <a:rPr lang="fr-FR" sz="1200" b="0" i="0" kern="1200" dirty="0" smtClean="0">
                <a:solidFill>
                  <a:schemeClr val="tx1"/>
                </a:solidFill>
                <a:effectLst/>
                <a:latin typeface="+mn-lt"/>
                <a:ea typeface="+mn-ea"/>
                <a:cs typeface="+mn-cs"/>
              </a:rPr>
              <a:t>, suscitant l'indignation de </a:t>
            </a:r>
            <a:r>
              <a:rPr lang="fr-FR" sz="1200" b="0" i="0" u="none" strike="noStrike" kern="1200" dirty="0" smtClean="0">
                <a:solidFill>
                  <a:schemeClr val="tx1"/>
                </a:solidFill>
                <a:effectLst/>
                <a:latin typeface="+mn-lt"/>
                <a:ea typeface="+mn-ea"/>
                <a:cs typeface="+mn-cs"/>
                <a:hlinkClick r:id="rId6" tooltip="Luther"/>
              </a:rPr>
              <a:t>Luther</a:t>
            </a:r>
            <a:r>
              <a:rPr lang="fr-FR" sz="1200" b="0" i="0" kern="1200" dirty="0" smtClean="0">
                <a:solidFill>
                  <a:schemeClr val="tx1"/>
                </a:solidFill>
                <a:effectLst/>
                <a:latin typeface="+mn-lt"/>
                <a:ea typeface="+mn-ea"/>
                <a:cs typeface="+mn-cs"/>
              </a:rPr>
              <a:t>. Sur le même plan, on voit un moine laissant par inadvertance tomber un </a:t>
            </a:r>
            <a:r>
              <a:rPr lang="fr-FR" sz="1200" b="0" i="0" u="none" strike="noStrike" kern="1200" dirty="0" smtClean="0">
                <a:solidFill>
                  <a:schemeClr val="tx1"/>
                </a:solidFill>
                <a:effectLst/>
                <a:latin typeface="+mn-lt"/>
                <a:ea typeface="+mn-ea"/>
                <a:cs typeface="+mn-cs"/>
                <a:hlinkClick r:id="rId13" tooltip="Jeu de cartes"/>
              </a:rPr>
              <a:t>jeu de cartes</a:t>
            </a:r>
            <a:r>
              <a:rPr lang="fr-FR" sz="1200" b="0" i="0" kern="1200" dirty="0" smtClean="0">
                <a:solidFill>
                  <a:schemeClr val="tx1"/>
                </a:solidFill>
                <a:effectLst/>
                <a:latin typeface="+mn-lt"/>
                <a:ea typeface="+mn-ea"/>
                <a:cs typeface="+mn-cs"/>
              </a:rPr>
              <a:t> : les jeux de cartes sont théoriquement considérés comme un péché car ils font appel au </a:t>
            </a:r>
            <a:r>
              <a:rPr lang="fr-FR" sz="1200" b="0" i="0" u="none" strike="noStrike" kern="1200" dirty="0" smtClean="0">
                <a:solidFill>
                  <a:schemeClr val="tx1"/>
                </a:solidFill>
                <a:effectLst/>
                <a:latin typeface="+mn-lt"/>
                <a:ea typeface="+mn-ea"/>
                <a:cs typeface="+mn-cs"/>
                <a:hlinkClick r:id="rId14" tooltip="Hasard"/>
              </a:rPr>
              <a:t>hasard</a:t>
            </a:r>
            <a:r>
              <a:rPr lang="fr-FR" sz="1200" b="0" i="0" kern="1200" dirty="0" smtClean="0">
                <a:solidFill>
                  <a:schemeClr val="tx1"/>
                </a:solidFill>
                <a:effectLst/>
                <a:latin typeface="+mn-lt"/>
                <a:ea typeface="+mn-ea"/>
                <a:cs typeface="+mn-cs"/>
              </a:rPr>
              <a:t>, et donc à Dieu. Dans la </a:t>
            </a:r>
            <a:r>
              <a:rPr lang="fr-FR" sz="1200" b="0" i="0" u="none" strike="noStrike" kern="1200" dirty="0" smtClean="0">
                <a:solidFill>
                  <a:schemeClr val="tx1"/>
                </a:solidFill>
                <a:effectLst/>
                <a:latin typeface="+mn-lt"/>
                <a:ea typeface="+mn-ea"/>
                <a:cs typeface="+mn-cs"/>
                <a:hlinkClick r:id="rId15" tooltip="Chaire"/>
              </a:rPr>
              <a:t>chaire</a:t>
            </a:r>
            <a:r>
              <a:rPr lang="fr-FR" sz="1200" b="0" i="0" kern="1200" dirty="0" smtClean="0">
                <a:solidFill>
                  <a:schemeClr val="tx1"/>
                </a:solidFill>
                <a:effectLst/>
                <a:latin typeface="+mn-lt"/>
                <a:ea typeface="+mn-ea"/>
                <a:cs typeface="+mn-cs"/>
              </a:rPr>
              <a:t>, on voit un moine engraissé par le péché de gourmandise, inspiré par un démon lui dictant sa conduite à l'oreille. Le clergé est donc corrompu. Un peu plus loin, une longue table de </a:t>
            </a:r>
            <a:r>
              <a:rPr lang="fr-FR" sz="1200" b="0" i="0" u="none" strike="noStrike" kern="1200" dirty="0" smtClean="0">
                <a:solidFill>
                  <a:schemeClr val="tx1"/>
                </a:solidFill>
                <a:effectLst/>
                <a:latin typeface="+mn-lt"/>
                <a:ea typeface="+mn-ea"/>
                <a:cs typeface="+mn-cs"/>
                <a:hlinkClick r:id="rId16" tooltip="Banquet (page inexistante)"/>
              </a:rPr>
              <a:t>banquet</a:t>
            </a:r>
            <a:r>
              <a:rPr lang="fr-FR" sz="1200" b="0" i="0" kern="1200" dirty="0" smtClean="0">
                <a:solidFill>
                  <a:schemeClr val="tx1"/>
                </a:solidFill>
                <a:effectLst/>
                <a:latin typeface="+mn-lt"/>
                <a:ea typeface="+mn-ea"/>
                <a:cs typeface="+mn-cs"/>
              </a:rPr>
              <a:t> se dresse : des moines y sont assis et s'apprêtent à festoyer et à se restaurer allègrement au lieu de prier et de mener une vie sobre : c'est une critique de la richesse de l'Église, supposée initialement vivre dans la pauvreté. Juste derrière, on remarque un </a:t>
            </a:r>
            <a:r>
              <a:rPr lang="fr-FR" sz="1200" b="0" i="0" u="none" strike="noStrike" kern="1200" dirty="0" smtClean="0">
                <a:solidFill>
                  <a:schemeClr val="tx1"/>
                </a:solidFill>
                <a:effectLst/>
                <a:latin typeface="+mn-lt"/>
                <a:ea typeface="+mn-ea"/>
                <a:cs typeface="+mn-cs"/>
                <a:hlinkClick r:id="rId17" tooltip="Prêtre catholique"/>
              </a:rPr>
              <a:t>prêtre</a:t>
            </a:r>
            <a:r>
              <a:rPr lang="fr-FR" sz="1200" b="0" i="0" kern="1200" dirty="0" smtClean="0">
                <a:solidFill>
                  <a:schemeClr val="tx1"/>
                </a:solidFill>
                <a:effectLst/>
                <a:latin typeface="+mn-lt"/>
                <a:ea typeface="+mn-ea"/>
                <a:cs typeface="+mn-cs"/>
              </a:rPr>
              <a:t>, faisant la messe, dos aux fidèles : c'est une critique de la liturgie catholique où le prêtre ne regarde pas le fidèle, semblant l'ignorer et l'écarter de la pratique du culte. Encore un peu derrière, on trouve un homme agonisant sur son lit de mort, entouré de prêtres catholiques lui administrant l'</a:t>
            </a:r>
            <a:r>
              <a:rPr lang="fr-FR" sz="1200" b="0" i="0" u="none" strike="noStrike" kern="1200" dirty="0" smtClean="0">
                <a:solidFill>
                  <a:schemeClr val="tx1"/>
                </a:solidFill>
                <a:effectLst/>
                <a:latin typeface="+mn-lt"/>
                <a:ea typeface="+mn-ea"/>
                <a:cs typeface="+mn-cs"/>
                <a:hlinkClick r:id="rId18" tooltip="Extrême-onction (page inexistante)"/>
              </a:rPr>
              <a:t>extrême-onction</a:t>
            </a:r>
            <a:r>
              <a:rPr lang="fr-FR" sz="1200" b="0" i="0" kern="1200" dirty="0" smtClean="0">
                <a:solidFill>
                  <a:schemeClr val="tx1"/>
                </a:solidFill>
                <a:effectLst/>
                <a:latin typeface="+mn-lt"/>
                <a:ea typeface="+mn-ea"/>
                <a:cs typeface="+mn-cs"/>
              </a:rPr>
              <a:t> : Luther n'admet pas ce sacrement et blâme son utilisation par l'église catholique, qui s'en sert souvent pour extorquer son argent à un moribond. À proximité, autour d'une </a:t>
            </a:r>
            <a:r>
              <a:rPr lang="fr-FR" sz="1200" b="0" i="0" u="none" strike="noStrike" kern="1200" dirty="0" smtClean="0">
                <a:solidFill>
                  <a:schemeClr val="tx1"/>
                </a:solidFill>
                <a:effectLst/>
                <a:latin typeface="+mn-lt"/>
                <a:ea typeface="+mn-ea"/>
                <a:cs typeface="+mn-cs"/>
                <a:hlinkClick r:id="rId19" tooltip="Église (édifice)"/>
              </a:rPr>
              <a:t>église</a:t>
            </a:r>
            <a:r>
              <a:rPr lang="fr-FR" sz="1200" b="0" i="0" kern="1200" dirty="0" smtClean="0">
                <a:solidFill>
                  <a:schemeClr val="tx1"/>
                </a:solidFill>
                <a:effectLst/>
                <a:latin typeface="+mn-lt"/>
                <a:ea typeface="+mn-ea"/>
                <a:cs typeface="+mn-cs"/>
              </a:rPr>
              <a:t>, des fidèles participent à une procession pour vénérer un </a:t>
            </a:r>
            <a:r>
              <a:rPr lang="fr-FR" sz="1200" b="0" i="0" u="none" strike="noStrike" kern="1200" dirty="0" smtClean="0">
                <a:solidFill>
                  <a:schemeClr val="tx1"/>
                </a:solidFill>
                <a:effectLst/>
                <a:latin typeface="+mn-lt"/>
                <a:ea typeface="+mn-ea"/>
                <a:cs typeface="+mn-cs"/>
                <a:hlinkClick r:id="rId20" tooltip="Saint (catholicisme) (page inexistante)"/>
              </a:rPr>
              <a:t>saint</a:t>
            </a:r>
            <a:r>
              <a:rPr lang="fr-FR" sz="1200" b="0" i="0" kern="1200" dirty="0" smtClean="0">
                <a:solidFill>
                  <a:schemeClr val="tx1"/>
                </a:solidFill>
                <a:effectLst/>
                <a:latin typeface="+mn-lt"/>
                <a:ea typeface="+mn-ea"/>
                <a:cs typeface="+mn-cs"/>
              </a:rPr>
              <a:t> : le protestantisme conteste le culte des </a:t>
            </a:r>
            <a:r>
              <a:rPr lang="fr-FR" sz="1200" b="0" i="0" u="none" strike="noStrike" kern="1200" dirty="0" smtClean="0">
                <a:solidFill>
                  <a:schemeClr val="tx1"/>
                </a:solidFill>
                <a:effectLst/>
                <a:latin typeface="+mn-lt"/>
                <a:ea typeface="+mn-ea"/>
                <a:cs typeface="+mn-cs"/>
                <a:hlinkClick r:id="rId21" tooltip="Intercesseur (page inexistante)"/>
              </a:rPr>
              <a:t>intercesseurs</a:t>
            </a:r>
            <a:r>
              <a:rPr lang="fr-FR" sz="1200" b="0" i="0" kern="1200" dirty="0" smtClean="0">
                <a:solidFill>
                  <a:schemeClr val="tx1"/>
                </a:solidFill>
                <a:effectLst/>
                <a:latin typeface="+mn-lt"/>
                <a:ea typeface="+mn-ea"/>
                <a:cs typeface="+mn-cs"/>
              </a:rPr>
              <a:t> et estiment que seul Dieu peut intervenir. Enfin, à l'arrière-plan, on trouve un Dieu enragé par la débâcle sur Terre menée par la fausse église, celle catholique. Il est si furieux qu'il projette du feu sur la terre pour la purifier. À ses côtés, se trouve saint </a:t>
            </a:r>
            <a:r>
              <a:rPr lang="fr-FR" sz="1200" b="0" i="0" u="none" strike="noStrike" kern="1200" dirty="0" smtClean="0">
                <a:solidFill>
                  <a:schemeClr val="tx1"/>
                </a:solidFill>
                <a:effectLst/>
                <a:latin typeface="+mn-lt"/>
                <a:ea typeface="+mn-ea"/>
                <a:cs typeface="+mn-cs"/>
                <a:hlinkClick r:id="rId22" tooltip="François d'Assise"/>
              </a:rPr>
              <a:t>François d'Assise</a:t>
            </a:r>
            <a:r>
              <a:rPr lang="fr-FR" sz="1200" b="0" i="0" kern="1200" dirty="0" smtClean="0">
                <a:solidFill>
                  <a:schemeClr val="tx1"/>
                </a:solidFill>
                <a:effectLst/>
                <a:latin typeface="+mn-lt"/>
                <a:ea typeface="+mn-ea"/>
                <a:cs typeface="+mn-cs"/>
              </a:rPr>
              <a:t> levant les mains en l'air en signe de désolation.</a:t>
            </a:r>
          </a:p>
          <a:p>
            <a:r>
              <a:rPr lang="fr-FR" sz="1200" b="0" i="0" kern="1200" dirty="0" smtClean="0">
                <a:solidFill>
                  <a:schemeClr val="tx1"/>
                </a:solidFill>
                <a:effectLst/>
                <a:latin typeface="+mn-lt"/>
                <a:ea typeface="+mn-ea"/>
                <a:cs typeface="+mn-cs"/>
              </a:rPr>
              <a:t>À gauche, sur la partie dédiée à la « vraie église », au premier plan, au bord de la table, on trouve un moine administrant la </a:t>
            </a:r>
            <a:r>
              <a:rPr lang="fr-FR" sz="1200" b="0" i="0" u="none" strike="noStrike" kern="1200" dirty="0" smtClean="0">
                <a:solidFill>
                  <a:schemeClr val="tx1"/>
                </a:solidFill>
                <a:effectLst/>
                <a:latin typeface="+mn-lt"/>
                <a:ea typeface="+mn-ea"/>
                <a:cs typeface="+mn-cs"/>
                <a:hlinkClick r:id="rId23" tooltip="Communion"/>
              </a:rPr>
              <a:t>communion</a:t>
            </a:r>
            <a:r>
              <a:rPr lang="fr-FR" sz="1200" b="0" i="0" kern="1200" dirty="0" smtClean="0">
                <a:solidFill>
                  <a:schemeClr val="tx1"/>
                </a:solidFill>
                <a:effectLst/>
                <a:latin typeface="+mn-lt"/>
                <a:ea typeface="+mn-ea"/>
                <a:cs typeface="+mn-cs"/>
              </a:rPr>
              <a:t> et un peu plus haut, une cuve où l'on administre le </a:t>
            </a:r>
            <a:r>
              <a:rPr lang="fr-FR" sz="1200" b="0" i="0" u="none" strike="noStrike" kern="1200" dirty="0" smtClean="0">
                <a:solidFill>
                  <a:schemeClr val="tx1"/>
                </a:solidFill>
                <a:effectLst/>
                <a:latin typeface="+mn-lt"/>
                <a:ea typeface="+mn-ea"/>
                <a:cs typeface="+mn-cs"/>
                <a:hlinkClick r:id="rId24" tooltip="Baptême"/>
              </a:rPr>
              <a:t>baptême</a:t>
            </a:r>
            <a:r>
              <a:rPr lang="fr-FR" sz="1200" b="0" i="0" kern="1200" dirty="0" smtClean="0">
                <a:solidFill>
                  <a:schemeClr val="tx1"/>
                </a:solidFill>
                <a:effectLst/>
                <a:latin typeface="+mn-lt"/>
                <a:ea typeface="+mn-ea"/>
                <a:cs typeface="+mn-cs"/>
              </a:rPr>
              <a:t> : ce sont les deux seuls sacrements reconnus par le protestantisme, tandis que le catholicisme en admet sept. Dans l'ensemble du tableau, l'écrit est représenté à différents endroits : c'est une manière de montrer que le protestantisme suit la parole de Dieu. Le </a:t>
            </a:r>
            <a:r>
              <a:rPr lang="fr-FR" sz="1200" b="0" i="0" u="none" strike="noStrike" kern="1200" dirty="0" smtClean="0">
                <a:solidFill>
                  <a:schemeClr val="tx1"/>
                </a:solidFill>
                <a:effectLst/>
                <a:latin typeface="+mn-lt"/>
                <a:ea typeface="+mn-ea"/>
                <a:cs typeface="+mn-cs"/>
                <a:hlinkClick r:id="rId25" tooltip="Pasteur"/>
              </a:rPr>
              <a:t>pasteur</a:t>
            </a:r>
            <a:r>
              <a:rPr lang="fr-FR" sz="1200" b="0" i="0" kern="1200" dirty="0" smtClean="0">
                <a:solidFill>
                  <a:schemeClr val="tx1"/>
                </a:solidFill>
                <a:effectLst/>
                <a:latin typeface="+mn-lt"/>
                <a:ea typeface="+mn-ea"/>
                <a:cs typeface="+mn-cs"/>
              </a:rPr>
              <a:t> (représenté sous les traits de </a:t>
            </a:r>
            <a:r>
              <a:rPr lang="fr-FR" sz="1200" b="0" i="0" u="none" strike="noStrike" kern="1200" dirty="0" smtClean="0">
                <a:solidFill>
                  <a:schemeClr val="tx1"/>
                </a:solidFill>
                <a:effectLst/>
                <a:latin typeface="+mn-lt"/>
                <a:ea typeface="+mn-ea"/>
                <a:cs typeface="+mn-cs"/>
                <a:hlinkClick r:id="rId26" tooltip="Martin Luther"/>
              </a:rPr>
              <a:t>Martin Luther</a:t>
            </a:r>
            <a:r>
              <a:rPr lang="fr-FR" sz="1200" b="0" i="0" kern="1200" dirty="0" smtClean="0">
                <a:solidFill>
                  <a:schemeClr val="tx1"/>
                </a:solidFill>
                <a:effectLst/>
                <a:latin typeface="+mn-lt"/>
                <a:ea typeface="+mn-ea"/>
                <a:cs typeface="+mn-cs"/>
              </a:rPr>
              <a:t>), en particulier, s'adresse aux fidèles : il leur parle en s'appuyant sur la </a:t>
            </a:r>
            <a:r>
              <a:rPr lang="fr-FR" sz="1200" b="0" i="0" u="none" strike="noStrike" kern="1200" dirty="0" smtClean="0">
                <a:solidFill>
                  <a:schemeClr val="tx1"/>
                </a:solidFill>
                <a:effectLst/>
                <a:latin typeface="+mn-lt"/>
                <a:ea typeface="+mn-ea"/>
                <a:cs typeface="+mn-cs"/>
                <a:hlinkClick r:id="rId27" tooltip="Bible"/>
              </a:rPr>
              <a:t>Bible</a:t>
            </a:r>
            <a:r>
              <a:rPr lang="fr-FR" sz="1200" b="0" i="0" kern="1200" dirty="0" smtClean="0">
                <a:solidFill>
                  <a:schemeClr val="tx1"/>
                </a:solidFill>
                <a:effectLst/>
                <a:latin typeface="+mn-lt"/>
                <a:ea typeface="+mn-ea"/>
                <a:cs typeface="+mn-cs"/>
              </a:rPr>
              <a:t> qui est en allemand, et non en latin, pour que les fidèles puissent comprendre d'eux-mêmes. Un ruban relie les hommes sur terre à Dieu dans les cieux, sans saints s'interposant : uniquement l'agneau représentant la </a:t>
            </a:r>
            <a:r>
              <a:rPr lang="fr-FR" sz="1200" b="0" i="0" u="none" strike="noStrike" kern="1200" dirty="0" smtClean="0">
                <a:solidFill>
                  <a:schemeClr val="tx1"/>
                </a:solidFill>
                <a:effectLst/>
                <a:latin typeface="+mn-lt"/>
                <a:ea typeface="+mn-ea"/>
                <a:cs typeface="+mn-cs"/>
                <a:hlinkClick r:id="rId28" tooltip="Sainte Trinité"/>
              </a:rPr>
              <a:t>Sainte Trinité</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29" tooltip="Jésus-Christ"/>
              </a:rPr>
              <a:t>Jésus-Christ</a:t>
            </a:r>
            <a:r>
              <a:rPr lang="fr-FR" sz="1200" b="0" i="0" kern="1200" dirty="0" smtClean="0">
                <a:solidFill>
                  <a:schemeClr val="tx1"/>
                </a:solidFill>
                <a:effectLst/>
                <a:latin typeface="+mn-lt"/>
                <a:ea typeface="+mn-ea"/>
                <a:cs typeface="+mn-cs"/>
              </a:rPr>
              <a:t> et un Dieu paisible. Un </a:t>
            </a:r>
            <a:r>
              <a:rPr lang="fr-FR" sz="1200" b="0" i="0" u="none" strike="noStrike" kern="1200" dirty="0" smtClean="0">
                <a:solidFill>
                  <a:schemeClr val="tx1"/>
                </a:solidFill>
                <a:effectLst/>
                <a:latin typeface="+mn-lt"/>
                <a:ea typeface="+mn-ea"/>
                <a:cs typeface="+mn-cs"/>
                <a:hlinkClick r:id="rId30" tooltip="Crucifix"/>
              </a:rPr>
              <a:t>crucifix</a:t>
            </a:r>
            <a:r>
              <a:rPr lang="fr-FR" sz="1200" b="0" i="0" kern="1200" dirty="0" smtClean="0">
                <a:solidFill>
                  <a:schemeClr val="tx1"/>
                </a:solidFill>
                <a:effectLst/>
                <a:latin typeface="+mn-lt"/>
                <a:ea typeface="+mn-ea"/>
                <a:cs typeface="+mn-cs"/>
              </a:rPr>
              <a:t> représente </a:t>
            </a:r>
            <a:r>
              <a:rPr lang="fr-FR" sz="1200" b="0" i="0" u="none" strike="noStrike" kern="1200" dirty="0" smtClean="0">
                <a:solidFill>
                  <a:schemeClr val="tx1"/>
                </a:solidFill>
                <a:effectLst/>
                <a:latin typeface="+mn-lt"/>
                <a:ea typeface="+mn-ea"/>
                <a:cs typeface="+mn-cs"/>
                <a:hlinkClick r:id="rId31" tooltip="Jésus"/>
              </a:rPr>
              <a:t>Jésus</a:t>
            </a:r>
            <a:r>
              <a:rPr lang="fr-FR" sz="1200" b="0" i="0" kern="1200" dirty="0" smtClean="0">
                <a:solidFill>
                  <a:schemeClr val="tx1"/>
                </a:solidFill>
                <a:effectLst/>
                <a:latin typeface="+mn-lt"/>
                <a:ea typeface="+mn-ea"/>
                <a:cs typeface="+mn-cs"/>
              </a:rPr>
              <a:t> sur la croix : seule image installée dans les temples protestants qui se distinguent par leur sobriété.</a:t>
            </a:r>
          </a:p>
          <a:p>
            <a:r>
              <a:rPr lang="fr-FR" sz="1200" b="0" i="0" kern="1200" dirty="0" smtClean="0">
                <a:solidFill>
                  <a:schemeClr val="tx1"/>
                </a:solidFill>
                <a:effectLst/>
                <a:latin typeface="+mn-lt"/>
                <a:ea typeface="+mn-ea"/>
                <a:cs typeface="+mn-cs"/>
              </a:rPr>
              <a:t>Il s'agit donc ici de dénoncer la corruption de l'église catholique et de valoriser les bienfaits du celle protestante.</a:t>
            </a:r>
          </a:p>
          <a:p>
            <a:r>
              <a:rPr lang="fr-FR" sz="1200" b="1" i="0" kern="1200" dirty="0" smtClean="0">
                <a:solidFill>
                  <a:schemeClr val="tx1"/>
                </a:solidFill>
                <a:effectLst/>
                <a:latin typeface="+mn-lt"/>
                <a:ea typeface="+mn-ea"/>
                <a:cs typeface="+mn-cs"/>
              </a:rPr>
              <a:t>Caractéristiques</a:t>
            </a:r>
            <a:r>
              <a:rPr lang="fr-FR" sz="1200" b="0" i="0" kern="1200" dirty="0" smtClean="0">
                <a:solidFill>
                  <a:schemeClr val="tx1"/>
                </a:solidFill>
                <a:effectLst/>
                <a:latin typeface="+mn-lt"/>
                <a:ea typeface="+mn-ea"/>
                <a:cs typeface="+mn-cs"/>
              </a:rPr>
              <a:t>[</a:t>
            </a:r>
            <a:r>
              <a:rPr lang="fr-FR" sz="1200" b="0" i="0" u="none" strike="noStrike" kern="1200" dirty="0" smtClean="0">
                <a:solidFill>
                  <a:schemeClr val="tx1"/>
                </a:solidFill>
                <a:effectLst/>
                <a:latin typeface="+mn-lt"/>
                <a:ea typeface="+mn-ea"/>
                <a:cs typeface="+mn-cs"/>
                <a:hlinkClick r:id="rId32" tooltip="Modifier la section : Caractéristiques"/>
              </a:rPr>
              <a:t>modifier</a:t>
            </a:r>
            <a:r>
              <a:rPr lang="fr-FR" sz="1200" b="0" i="0" kern="1200" dirty="0" smtClean="0">
                <a:solidFill>
                  <a:schemeClr val="tx1"/>
                </a:solidFill>
                <a:effectLst/>
                <a:latin typeface="+mn-lt"/>
                <a:ea typeface="+mn-ea"/>
                <a:cs typeface="+mn-cs"/>
              </a:rPr>
              <a:t> | </a:t>
            </a:r>
            <a:r>
              <a:rPr lang="fr-FR" sz="1200" b="0" i="0" u="none" strike="noStrike" kern="1200" dirty="0" smtClean="0">
                <a:solidFill>
                  <a:schemeClr val="tx1"/>
                </a:solidFill>
                <a:effectLst/>
                <a:latin typeface="+mn-lt"/>
                <a:ea typeface="+mn-ea"/>
                <a:cs typeface="+mn-cs"/>
                <a:hlinkClick r:id="rId33" tooltip="Modifier la section : Caractéristiques"/>
              </a:rPr>
              <a:t>modifier le </a:t>
            </a:r>
            <a:r>
              <a:rPr lang="fr-FR" sz="1200" b="0" i="0" u="none" strike="noStrike" kern="1200" dirty="0" err="1" smtClean="0">
                <a:solidFill>
                  <a:schemeClr val="tx1"/>
                </a:solidFill>
                <a:effectLst/>
                <a:latin typeface="+mn-lt"/>
                <a:ea typeface="+mn-ea"/>
                <a:cs typeface="+mn-cs"/>
                <a:hlinkClick r:id="rId33" tooltip="Modifier la section : Caractéristiques"/>
              </a:rPr>
              <a:t>wikicode</a:t>
            </a:r>
            <a:r>
              <a:rPr lang="fr-FR" sz="1200" b="0" i="0" kern="1200" dirty="0" smtClean="0">
                <a:solidFill>
                  <a:schemeClr val="tx1"/>
                </a:solidFill>
                <a:effectLst/>
                <a:latin typeface="+mn-lt"/>
                <a:ea typeface="+mn-ea"/>
                <a:cs typeface="+mn-cs"/>
              </a:rPr>
              <a:t>]</a:t>
            </a:r>
            <a:endParaRPr lang="fr-FR" sz="1200" b="1" i="0" kern="1200" dirty="0" smtClean="0">
              <a:solidFill>
                <a:schemeClr val="tx1"/>
              </a:solidFill>
              <a:effectLst/>
              <a:latin typeface="+mn-lt"/>
              <a:ea typeface="+mn-ea"/>
              <a:cs typeface="+mn-cs"/>
            </a:endParaRPr>
          </a:p>
          <a:p>
            <a:endParaRPr lang="fr-FR" dirty="0" smtClean="0"/>
          </a:p>
          <a:p>
            <a:r>
              <a:rPr lang="fr-FR" dirty="0" smtClean="0"/>
              <a:t>1516, l'édition grecque du Nouveau Testament par Érasme</a:t>
            </a:r>
          </a:p>
          <a:p>
            <a:r>
              <a:rPr lang="fr-FR" dirty="0" smtClean="0"/>
              <a:t>Nouveau testament latin-grec, Érasme, 1516</a:t>
            </a:r>
          </a:p>
          <a:p>
            <a:r>
              <a:rPr lang="fr-FR" dirty="0" smtClean="0"/>
              <a:t>Nouveau testament latin-grec, Érasme, 1516 © Fonds Société Biblique / Marc Gantier</a:t>
            </a:r>
          </a:p>
          <a:p>
            <a:r>
              <a:rPr lang="fr-FR" dirty="0" smtClean="0"/>
              <a:t>Érasme (1469-1536) occupe une place importante parmi les humanistes biblistes. En 1516, il publie à Bâle un Nouveau Testament qui fera date. Pendant des siècles, l’Occident ne connaissait le texte de la Bible qu’à travers la Vulgate, la traduction latine de la Bible achevée par Saint Jérôme au début du Ve siècle. Les manuscrits grecs de la Bible, rapportés d’Orient au XVe et XVIe siècle, laissent apparaître des divergences importantes par rapport à la Vulgate. L’édition d’Érasme de 1516 comprend le texte original grec et une nouvelle traduction latine de ce texte qui corrige ainsi la Vulgate. Les Annotations sont publiées à part, dans un second volume, et expliquent les choix du traducteur et ses désaccords avec la Vulgate. Cette traduction latine vaudra à son auteur bien des critiques de la part de théologiens traditionnels pour qui la Vulgate est un texte sacré.</a:t>
            </a:r>
          </a:p>
          <a:p>
            <a:endParaRPr lang="fr-FR" dirty="0" smtClean="0"/>
          </a:p>
          <a:p>
            <a:r>
              <a:rPr lang="fr-FR" dirty="0" smtClean="0"/>
              <a:t>Érasme souhaitait des traductions en langues vernaculaires pour que tous puissent lire la Bible (même les femmes) mais ce n’est pas lui qui s’en chargera. Toutefois son édition du texte grec servira de base à la plupart des traductions en langues vernaculaires en Europe au XVIe siècle.</a:t>
            </a:r>
            <a:endParaRPr lang="fr-FR" dirty="0"/>
          </a:p>
        </p:txBody>
      </p:sp>
      <p:sp>
        <p:nvSpPr>
          <p:cNvPr id="4" name="Espace réservé du numéro de diapositive 3"/>
          <p:cNvSpPr>
            <a:spLocks noGrp="1"/>
          </p:cNvSpPr>
          <p:nvPr>
            <p:ph type="sldNum" sz="quarter" idx="10"/>
          </p:nvPr>
        </p:nvSpPr>
        <p:spPr/>
        <p:txBody>
          <a:bodyPr/>
          <a:lstStyle/>
          <a:p>
            <a:fld id="{511BBDCC-D5F8-45D0-8307-F1352C6BFE7B}" type="slidenum">
              <a:rPr lang="fr-FR" smtClean="0"/>
              <a:t>2</a:t>
            </a:fld>
            <a:endParaRPr lang="fr-FR"/>
          </a:p>
        </p:txBody>
      </p:sp>
    </p:spTree>
    <p:extLst>
      <p:ext uri="{BB962C8B-B14F-4D97-AF65-F5344CB8AC3E}">
        <p14:creationId xmlns:p14="http://schemas.microsoft.com/office/powerpoint/2010/main" val="149436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 </a:t>
            </a:r>
            <a:r>
              <a:rPr lang="fr-FR" sz="1200" b="1" i="0" kern="1200" dirty="0" smtClean="0">
                <a:solidFill>
                  <a:schemeClr val="tx1"/>
                </a:solidFill>
                <a:effectLst/>
                <a:latin typeface="+mn-lt"/>
                <a:ea typeface="+mn-ea"/>
                <a:cs typeface="+mn-cs"/>
              </a:rPr>
              <a:t>guerre de Quatre-Vingts Ans</a:t>
            </a:r>
            <a:r>
              <a:rPr lang="fr-FR" sz="1200" b="0" i="0" kern="1200" dirty="0" smtClean="0">
                <a:solidFill>
                  <a:schemeClr val="tx1"/>
                </a:solidFill>
                <a:effectLst/>
                <a:latin typeface="+mn-lt"/>
                <a:ea typeface="+mn-ea"/>
                <a:cs typeface="+mn-cs"/>
              </a:rPr>
              <a:t>, également appelée </a:t>
            </a:r>
            <a:r>
              <a:rPr lang="fr-FR" sz="1200" b="1" i="0" kern="1200" dirty="0" smtClean="0">
                <a:solidFill>
                  <a:schemeClr val="tx1"/>
                </a:solidFill>
                <a:effectLst/>
                <a:latin typeface="+mn-lt"/>
                <a:ea typeface="+mn-ea"/>
                <a:cs typeface="+mn-cs"/>
              </a:rPr>
              <a:t>révolte des Pays-Bas</a:t>
            </a:r>
            <a:r>
              <a:rPr lang="fr-FR" sz="1200" b="0" i="0" kern="1200" dirty="0" smtClean="0">
                <a:solidFill>
                  <a:schemeClr val="tx1"/>
                </a:solidFill>
                <a:effectLst/>
                <a:latin typeface="+mn-lt"/>
                <a:ea typeface="+mn-ea"/>
                <a:cs typeface="+mn-cs"/>
              </a:rPr>
              <a:t> et parfois désignée en tant que </a:t>
            </a:r>
            <a:r>
              <a:rPr lang="fr-FR" sz="1200" b="0" i="0" u="none" strike="noStrike" kern="1200" dirty="0" smtClean="0">
                <a:solidFill>
                  <a:schemeClr val="tx1"/>
                </a:solidFill>
                <a:effectLst/>
                <a:latin typeface="+mn-lt"/>
                <a:ea typeface="+mn-ea"/>
                <a:cs typeface="+mn-cs"/>
                <a:hlinkClick r:id="rId3" tooltip="Révolte des Gueux"/>
              </a:rPr>
              <a:t>révolte des Gueux</a:t>
            </a:r>
            <a:r>
              <a:rPr lang="fr-FR" sz="1200" b="0" i="0" kern="1200" dirty="0" smtClean="0">
                <a:solidFill>
                  <a:schemeClr val="tx1"/>
                </a:solidFill>
                <a:effectLst/>
                <a:latin typeface="+mn-lt"/>
                <a:ea typeface="+mn-ea"/>
                <a:cs typeface="+mn-cs"/>
              </a:rPr>
              <a:t>, est le soulèvement armé mené de </a:t>
            </a:r>
            <a:r>
              <a:rPr lang="fr-FR" sz="1200" b="0" i="0" u="none" strike="noStrike" kern="1200" dirty="0" smtClean="0">
                <a:solidFill>
                  <a:schemeClr val="tx1"/>
                </a:solidFill>
                <a:effectLst/>
                <a:latin typeface="+mn-lt"/>
                <a:ea typeface="+mn-ea"/>
                <a:cs typeface="+mn-cs"/>
                <a:hlinkClick r:id="rId4" tooltip="1568"/>
              </a:rPr>
              <a:t>1568</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5" tooltip="Bataille de Heiligerlee"/>
              </a:rPr>
              <a:t>bataille de </a:t>
            </a:r>
            <a:r>
              <a:rPr lang="fr-FR" sz="1200" b="0" i="0" u="none" strike="noStrike" kern="1200" dirty="0" err="1" smtClean="0">
                <a:solidFill>
                  <a:schemeClr val="tx1"/>
                </a:solidFill>
                <a:effectLst/>
                <a:latin typeface="+mn-lt"/>
                <a:ea typeface="+mn-ea"/>
                <a:cs typeface="+mn-cs"/>
                <a:hlinkClick r:id="rId5" tooltip="Bataille de Heiligerlee"/>
              </a:rPr>
              <a:t>Heiligerlee</a:t>
            </a:r>
            <a:r>
              <a:rPr lang="fr-FR" sz="1200" b="0" i="0" kern="1200" dirty="0" smtClean="0">
                <a:solidFill>
                  <a:schemeClr val="tx1"/>
                </a:solidFill>
                <a:effectLst/>
                <a:latin typeface="+mn-lt"/>
                <a:ea typeface="+mn-ea"/>
                <a:cs typeface="+mn-cs"/>
              </a:rPr>
              <a:t>) à </a:t>
            </a:r>
            <a:r>
              <a:rPr lang="fr-FR" sz="1200" b="0" i="0" u="none" strike="noStrike" kern="1200" dirty="0" smtClean="0">
                <a:solidFill>
                  <a:schemeClr val="tx1"/>
                </a:solidFill>
                <a:effectLst/>
                <a:latin typeface="+mn-lt"/>
                <a:ea typeface="+mn-ea"/>
                <a:cs typeface="+mn-cs"/>
                <a:hlinkClick r:id="rId6" tooltip="1648"/>
              </a:rPr>
              <a:t>1648</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7" tooltip="Traités de Westphalie"/>
              </a:rPr>
              <a:t>traités de Westphalie</a:t>
            </a:r>
            <a:r>
              <a:rPr lang="fr-FR" sz="1200" b="0" i="0" kern="1200" dirty="0" smtClean="0">
                <a:solidFill>
                  <a:schemeClr val="tx1"/>
                </a:solidFill>
                <a:effectLst/>
                <a:latin typeface="+mn-lt"/>
                <a:ea typeface="+mn-ea"/>
                <a:cs typeface="+mn-cs"/>
              </a:rPr>
              <a:t>) — sauf pendant la </a:t>
            </a:r>
            <a:r>
              <a:rPr lang="fr-FR" sz="1200" b="0" i="0" u="none" strike="noStrike" kern="1200" dirty="0" smtClean="0">
                <a:solidFill>
                  <a:schemeClr val="tx1"/>
                </a:solidFill>
                <a:effectLst/>
                <a:latin typeface="+mn-lt"/>
                <a:ea typeface="+mn-ea"/>
                <a:cs typeface="+mn-cs"/>
                <a:hlinkClick r:id="rId8" tooltip="Trêve de douze ans"/>
              </a:rPr>
              <a:t>Trêve de douze ans</a:t>
            </a:r>
            <a:r>
              <a:rPr lang="fr-FR" sz="1200" b="0" i="0" kern="1200" dirty="0" smtClean="0">
                <a:solidFill>
                  <a:schemeClr val="tx1"/>
                </a:solidFill>
                <a:effectLst/>
                <a:latin typeface="+mn-lt"/>
                <a:ea typeface="+mn-ea"/>
                <a:cs typeface="+mn-cs"/>
              </a:rPr>
              <a:t> de 1609 à 1621 — contre la </a:t>
            </a:r>
            <a:r>
              <a:rPr lang="fr-FR" sz="1200" b="0" i="0" u="none" strike="noStrike" kern="1200" dirty="0" smtClean="0">
                <a:solidFill>
                  <a:schemeClr val="tx1"/>
                </a:solidFill>
                <a:effectLst/>
                <a:latin typeface="+mn-lt"/>
                <a:ea typeface="+mn-ea"/>
                <a:cs typeface="+mn-cs"/>
                <a:hlinkClick r:id="rId9" tooltip="Monarchie catholique espagnole"/>
              </a:rPr>
              <a:t>monarchie espagnole</a:t>
            </a:r>
            <a:r>
              <a:rPr lang="fr-FR" sz="1200" b="0" i="0" kern="1200" dirty="0" smtClean="0">
                <a:solidFill>
                  <a:schemeClr val="tx1"/>
                </a:solidFill>
                <a:effectLst/>
                <a:latin typeface="+mn-lt"/>
                <a:ea typeface="+mn-ea"/>
                <a:cs typeface="+mn-cs"/>
              </a:rPr>
              <a:t> par les provinces s'étendant aujourd'hui sur les </a:t>
            </a:r>
            <a:r>
              <a:rPr lang="fr-FR" sz="1200" b="0" i="0" u="none" strike="noStrike" kern="1200" dirty="0" smtClean="0">
                <a:solidFill>
                  <a:schemeClr val="tx1"/>
                </a:solidFill>
                <a:effectLst/>
                <a:latin typeface="+mn-lt"/>
                <a:ea typeface="+mn-ea"/>
                <a:cs typeface="+mn-cs"/>
                <a:hlinkClick r:id="rId10" tooltip="Pays-Bas"/>
              </a:rPr>
              <a:t>Pays-Bas</a:t>
            </a:r>
            <a:r>
              <a:rPr lang="fr-FR" sz="1200" b="0" i="0" kern="1200" dirty="0" smtClean="0">
                <a:solidFill>
                  <a:schemeClr val="tx1"/>
                </a:solidFill>
                <a:effectLst/>
                <a:latin typeface="+mn-lt"/>
                <a:ea typeface="+mn-ea"/>
                <a:cs typeface="+mn-cs"/>
              </a:rPr>
              <a:t>, la </a:t>
            </a:r>
            <a:r>
              <a:rPr lang="fr-FR" sz="1200" b="0" i="0" u="none" strike="noStrike" kern="1200" dirty="0" smtClean="0">
                <a:solidFill>
                  <a:schemeClr val="tx1"/>
                </a:solidFill>
                <a:effectLst/>
                <a:latin typeface="+mn-lt"/>
                <a:ea typeface="+mn-ea"/>
                <a:cs typeface="+mn-cs"/>
                <a:hlinkClick r:id="rId11" tooltip="Belgique"/>
              </a:rPr>
              <a:t>Belgique</a:t>
            </a:r>
            <a:r>
              <a:rPr lang="fr-FR" sz="1200" b="0" i="0" kern="1200" dirty="0" smtClean="0">
                <a:solidFill>
                  <a:schemeClr val="tx1"/>
                </a:solidFill>
                <a:effectLst/>
                <a:latin typeface="+mn-lt"/>
                <a:ea typeface="+mn-ea"/>
                <a:cs typeface="+mn-cs"/>
              </a:rPr>
              <a:t>, le </a:t>
            </a:r>
            <a:r>
              <a:rPr lang="fr-FR" sz="1200" b="0" i="0" u="none" strike="noStrike" kern="1200" dirty="0" smtClean="0">
                <a:solidFill>
                  <a:schemeClr val="tx1"/>
                </a:solidFill>
                <a:effectLst/>
                <a:latin typeface="+mn-lt"/>
                <a:ea typeface="+mn-ea"/>
                <a:cs typeface="+mn-cs"/>
                <a:hlinkClick r:id="rId12" tooltip="Luxembourg"/>
              </a:rPr>
              <a:t>Luxembourg</a:t>
            </a:r>
            <a:r>
              <a:rPr lang="fr-FR" sz="1200" b="0" i="0" kern="1200" dirty="0" smtClean="0">
                <a:solidFill>
                  <a:schemeClr val="tx1"/>
                </a:solidFill>
                <a:effectLst/>
                <a:latin typeface="+mn-lt"/>
                <a:ea typeface="+mn-ea"/>
                <a:cs typeface="+mn-cs"/>
              </a:rPr>
              <a:t> et le nord de la </a:t>
            </a:r>
            <a:r>
              <a:rPr lang="fr-FR" sz="1200" b="0" i="0" u="none" strike="noStrike" kern="1200" dirty="0" smtClean="0">
                <a:solidFill>
                  <a:schemeClr val="tx1"/>
                </a:solidFill>
                <a:effectLst/>
                <a:latin typeface="+mn-lt"/>
                <a:ea typeface="+mn-ea"/>
                <a:cs typeface="+mn-cs"/>
                <a:hlinkClick r:id="rId13" tooltip="France"/>
              </a:rPr>
              <a:t>France</a:t>
            </a:r>
            <a:r>
              <a:rPr lang="fr-FR" sz="1200" b="0" i="0" kern="1200" dirty="0" smtClean="0">
                <a:solidFill>
                  <a:schemeClr val="tx1"/>
                </a:solidFill>
                <a:effectLst/>
                <a:latin typeface="+mn-lt"/>
                <a:ea typeface="+mn-ea"/>
                <a:cs typeface="+mn-cs"/>
              </a:rPr>
              <a:t>. Au terme de ce soulèvement, les sept provinces septentrionales gagnent leur indépendance sous le nom de </a:t>
            </a:r>
            <a:r>
              <a:rPr lang="fr-FR" sz="1200" b="0" i="0" u="none" strike="noStrike" kern="1200" dirty="0" smtClean="0">
                <a:solidFill>
                  <a:schemeClr val="tx1"/>
                </a:solidFill>
                <a:effectLst/>
                <a:latin typeface="+mn-lt"/>
                <a:ea typeface="+mn-ea"/>
                <a:cs typeface="+mn-cs"/>
                <a:hlinkClick r:id="rId14" tooltip="Provinces-Unies"/>
              </a:rPr>
              <a:t>Provinces-Unies</a:t>
            </a:r>
            <a:r>
              <a:rPr lang="fr-FR" sz="1200" b="0" i="0" kern="1200" dirty="0" smtClean="0">
                <a:solidFill>
                  <a:schemeClr val="tx1"/>
                </a:solidFill>
                <a:effectLst/>
                <a:latin typeface="+mn-lt"/>
                <a:ea typeface="+mn-ea"/>
                <a:cs typeface="+mn-cs"/>
              </a:rPr>
              <a:t>, indépendance rendue effective en 1581 par l'</a:t>
            </a:r>
            <a:r>
              <a:rPr lang="fr-FR" sz="1200" b="0" i="0" u="none" strike="noStrike" kern="1200" dirty="0" smtClean="0">
                <a:solidFill>
                  <a:schemeClr val="tx1"/>
                </a:solidFill>
                <a:effectLst/>
                <a:latin typeface="+mn-lt"/>
                <a:ea typeface="+mn-ea"/>
                <a:cs typeface="+mn-cs"/>
                <a:hlinkClick r:id="rId15" tooltip="Acte de La Haye"/>
              </a:rPr>
              <a:t>Acte de La Haye</a:t>
            </a:r>
            <a:r>
              <a:rPr lang="fr-FR" sz="1200" b="0" i="0" kern="1200" dirty="0" smtClean="0">
                <a:solidFill>
                  <a:schemeClr val="tx1"/>
                </a:solidFill>
                <a:effectLst/>
                <a:latin typeface="+mn-lt"/>
                <a:ea typeface="+mn-ea"/>
                <a:cs typeface="+mn-cs"/>
              </a:rPr>
              <a:t> et reconnue par l’</a:t>
            </a:r>
            <a:r>
              <a:rPr lang="fr-FR" sz="1200" b="0" i="0" u="none" strike="noStrike" kern="1200" dirty="0" smtClean="0">
                <a:solidFill>
                  <a:schemeClr val="tx1"/>
                </a:solidFill>
                <a:effectLst/>
                <a:latin typeface="+mn-lt"/>
                <a:ea typeface="+mn-ea"/>
                <a:cs typeface="+mn-cs"/>
                <a:hlinkClick r:id="rId9" tooltip="Monarchie catholique espagnole"/>
              </a:rPr>
              <a:t>Espagne</a:t>
            </a:r>
            <a:r>
              <a:rPr lang="fr-FR" sz="1200" b="0" i="0" kern="1200" dirty="0" smtClean="0">
                <a:solidFill>
                  <a:schemeClr val="tx1"/>
                </a:solidFill>
                <a:effectLst/>
                <a:latin typeface="+mn-lt"/>
                <a:ea typeface="+mn-ea"/>
                <a:cs typeface="+mn-cs"/>
              </a:rPr>
              <a:t> par un traité signé en 1648 en marge des </a:t>
            </a:r>
            <a:r>
              <a:rPr lang="fr-FR" sz="1200" b="0" i="0" u="none" strike="noStrike" kern="1200" dirty="0" smtClean="0">
                <a:solidFill>
                  <a:schemeClr val="tx1"/>
                </a:solidFill>
                <a:effectLst/>
                <a:latin typeface="+mn-lt"/>
                <a:ea typeface="+mn-ea"/>
                <a:cs typeface="+mn-cs"/>
                <a:hlinkClick r:id="rId7" tooltip="Traités de Westphalie"/>
              </a:rPr>
              <a:t>traités de Westphalie</a:t>
            </a:r>
            <a:r>
              <a:rPr lang="fr-FR" sz="1200" b="0" i="0" kern="1200" dirty="0" smtClean="0">
                <a:solidFill>
                  <a:schemeClr val="tx1"/>
                </a:solidFill>
                <a:effectLst/>
                <a:latin typeface="+mn-lt"/>
                <a:ea typeface="+mn-ea"/>
                <a:cs typeface="+mn-cs"/>
              </a:rPr>
              <a:t>.</a:t>
            </a:r>
          </a:p>
          <a:p>
            <a:r>
              <a:rPr lang="fr-FR" dirty="0" smtClean="0">
                <a:hlinkClick r:id="rId16"/>
              </a:rPr>
              <a:t>https://www.histoire-image.org/fr/etudes/massacre-saint-barthelemy</a:t>
            </a:r>
            <a:endParaRPr lang="fr-FR" dirty="0"/>
          </a:p>
        </p:txBody>
      </p:sp>
      <p:sp>
        <p:nvSpPr>
          <p:cNvPr id="4" name="Espace réservé du numéro de diapositive 3"/>
          <p:cNvSpPr>
            <a:spLocks noGrp="1"/>
          </p:cNvSpPr>
          <p:nvPr>
            <p:ph type="sldNum" sz="quarter" idx="10"/>
          </p:nvPr>
        </p:nvSpPr>
        <p:spPr/>
        <p:txBody>
          <a:bodyPr/>
          <a:lstStyle/>
          <a:p>
            <a:fld id="{511BBDCC-D5F8-45D0-8307-F1352C6BFE7B}" type="slidenum">
              <a:rPr lang="fr-FR" smtClean="0"/>
              <a:t>11</a:t>
            </a:fld>
            <a:endParaRPr lang="fr-FR"/>
          </a:p>
        </p:txBody>
      </p:sp>
    </p:spTree>
    <p:extLst>
      <p:ext uri="{BB962C8B-B14F-4D97-AF65-F5344CB8AC3E}">
        <p14:creationId xmlns:p14="http://schemas.microsoft.com/office/powerpoint/2010/main" val="4136083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A53308B-D856-4543-A8C9-B51CBBDB9E86}" type="datetimeFigureOut">
              <a:rPr lang="fr-FR" smtClean="0"/>
              <a:t>15/03/2024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2242065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3308B-D856-4543-A8C9-B51CBBDB9E86}" type="datetimeFigureOut">
              <a:rPr lang="fr-FR" smtClean="0"/>
              <a:t>15/03/2024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1484973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3308B-D856-4543-A8C9-B51CBBDB9E86}" type="datetimeFigureOut">
              <a:rPr lang="fr-FR" smtClean="0"/>
              <a:t>15/03/2024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3877511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3308B-D856-4543-A8C9-B51CBBDB9E86}" type="datetimeFigureOut">
              <a:rPr lang="fr-FR" smtClean="0"/>
              <a:t>15/03/2024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3624886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A53308B-D856-4543-A8C9-B51CBBDB9E86}" type="datetimeFigureOut">
              <a:rPr lang="fr-FR" smtClean="0"/>
              <a:t>15/03/2024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17406497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53308B-D856-4543-A8C9-B51CBBDB9E86}" type="datetimeFigureOut">
              <a:rPr lang="fr-FR" smtClean="0"/>
              <a:t>15/03/2024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9983747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53308B-D856-4543-A8C9-B51CBBDB9E86}" type="datetimeFigureOut">
              <a:rPr lang="fr-FR" smtClean="0"/>
              <a:t>15/03/2024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1679535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A53308B-D856-4543-A8C9-B51CBBDB9E86}" type="datetimeFigureOut">
              <a:rPr lang="fr-FR" smtClean="0"/>
              <a:t>15/03/2024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22504691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53308B-D856-4543-A8C9-B51CBBDB9E86}" type="datetimeFigureOut">
              <a:rPr lang="fr-FR" smtClean="0"/>
              <a:t>15/03/2024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3916014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3308B-D856-4543-A8C9-B51CBBDB9E86}" type="datetimeFigureOut">
              <a:rPr lang="fr-FR" smtClean="0"/>
              <a:t>15/03/2024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3032960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3308B-D856-4543-A8C9-B51CBBDB9E86}" type="datetimeFigureOut">
              <a:rPr lang="fr-FR" smtClean="0"/>
              <a:t>15/03/2024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437488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3308B-D856-4543-A8C9-B51CBBDB9E86}" type="datetimeFigureOut">
              <a:rPr lang="fr-FR" smtClean="0"/>
              <a:t>15/03/2024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A7DE6-767A-4DCD-BD44-26B342D5E035}" type="slidenum">
              <a:rPr lang="fr-FR" smtClean="0"/>
              <a:t>‹N›</a:t>
            </a:fld>
            <a:endParaRPr lang="fr-FR"/>
          </a:p>
        </p:txBody>
      </p:sp>
    </p:spTree>
    <p:extLst>
      <p:ext uri="{BB962C8B-B14F-4D97-AF65-F5344CB8AC3E}">
        <p14:creationId xmlns:p14="http://schemas.microsoft.com/office/powerpoint/2010/main" val="1812452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5.jpeg"/><Relationship Id="rId7" Type="http://schemas.openxmlformats.org/officeDocument/2006/relationships/image" Target="../media/image39.jpe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1.png"/><Relationship Id="rId5" Type="http://schemas.openxmlformats.org/officeDocument/2006/relationships/image" Target="../media/image37.jpeg"/><Relationship Id="rId10" Type="http://schemas.microsoft.com/office/2007/relationships/hdphoto" Target="../media/hdphoto3.wdp"/><Relationship Id="rId4" Type="http://schemas.openxmlformats.org/officeDocument/2006/relationships/image" Target="../media/image36.jpe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9.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hyperlink" Target="//upload.wikimedia.org/wikipedia/commons/4/4e/Smallpox01.jpg" TargetMode="External"/><Relationship Id="rId15" Type="http://schemas.openxmlformats.org/officeDocument/2006/relationships/image" Target="../media/image16.jpeg"/><Relationship Id="rId10" Type="http://schemas.microsoft.com/office/2007/relationships/hdphoto" Target="../media/hdphoto1.wdp"/><Relationship Id="rId19" Type="http://schemas.openxmlformats.org/officeDocument/2006/relationships/image" Target="../media/image20.jpeg"/><Relationship Id="rId4" Type="http://schemas.openxmlformats.org/officeDocument/2006/relationships/image" Target="../media/image7.jpeg"/><Relationship Id="rId9" Type="http://schemas.openxmlformats.org/officeDocument/2006/relationships/image" Target="../media/image11.pn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13"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30.jpeg"/><Relationship Id="rId12"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34.jpeg"/><Relationship Id="rId5" Type="http://schemas.openxmlformats.org/officeDocument/2006/relationships/diagramColors" Target="../diagrams/colors1.xml"/><Relationship Id="rId10" Type="http://schemas.openxmlformats.org/officeDocument/2006/relationships/image" Target="../media/image33.jpeg"/><Relationship Id="rId4" Type="http://schemas.openxmlformats.org/officeDocument/2006/relationships/diagramQuickStyle" Target="../diagrams/quickStyle1.xml"/><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7693"/>
            <a:ext cx="9143999" cy="707886"/>
          </a:xfrm>
          <a:prstGeom prst="rect">
            <a:avLst/>
          </a:prstGeom>
        </p:spPr>
        <p:txBody>
          <a:bodyPr wrap="square">
            <a:spAutoFit/>
          </a:bodyPr>
          <a:lstStyle/>
          <a:p>
            <a:pPr algn="ctr"/>
            <a:r>
              <a:rPr lang="fr-FR" sz="4000" dirty="0" smtClean="0">
                <a:solidFill>
                  <a:schemeClr val="accent2">
                    <a:lumMod val="50000"/>
                  </a:schemeClr>
                </a:solidFill>
                <a:effectLst>
                  <a:outerShdw blurRad="38100" dist="38100" dir="2700000" algn="tl">
                    <a:srgbClr val="000000">
                      <a:alpha val="43137"/>
                    </a:srgbClr>
                  </a:outerShdw>
                </a:effectLst>
                <a:latin typeface="Sketch Gothic School" pitchFamily="2" charset="0"/>
              </a:rPr>
              <a:t>III. Un nouveau rapport à Dieu</a:t>
            </a:r>
            <a:endParaRPr lang="fr-FR" sz="4000" dirty="0">
              <a:solidFill>
                <a:schemeClr val="accent2">
                  <a:lumMod val="50000"/>
                </a:schemeClr>
              </a:solidFill>
              <a:effectLst>
                <a:outerShdw blurRad="38100" dist="38100" dir="2700000" algn="tl">
                  <a:srgbClr val="000000">
                    <a:alpha val="43137"/>
                  </a:srgbClr>
                </a:outerShdw>
              </a:effectLst>
              <a:latin typeface="Sketch Gothic School" pitchFamily="2" charset="0"/>
            </a:endParaRPr>
          </a:p>
        </p:txBody>
      </p:sp>
      <p:pic>
        <p:nvPicPr>
          <p:cNvPr id="12290" name="Picture 2" descr="Résultat de recherche d'images pour &quot;protestantisme lucas cranach&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929" y="901482"/>
            <a:ext cx="8660136" cy="4874254"/>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extLst>
            <a:ext uri="{909E8E84-426E-40DD-AFC4-6F175D3DCCD1}">
              <a14:hiddenFill xmlns:a14="http://schemas.microsoft.com/office/drawing/2010/main">
                <a:solidFill>
                  <a:srgbClr val="FFFFFF"/>
                </a:solidFill>
              </a14:hiddenFill>
            </a:ext>
          </a:extLst>
        </p:spPr>
      </p:pic>
      <p:pic>
        <p:nvPicPr>
          <p:cNvPr id="9" name="Picture 43" descr="File:Luther46c.jpg"/>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0" y="4692759"/>
            <a:ext cx="1800000" cy="2016000"/>
          </a:xfrm>
          <a:prstGeom prst="rect">
            <a:avLst/>
          </a:prstGeom>
          <a:noFill/>
          <a:ln>
            <a:solidFill>
              <a:schemeClr val="bg1"/>
            </a:solidFill>
          </a:ln>
        </p:spPr>
      </p:pic>
      <p:pic>
        <p:nvPicPr>
          <p:cNvPr id="13" name="Picture 2" descr="http://clearriver.org/jefflingblog/wp-content/uploads/2009/07/john-calvin-portrait-by-titian11.jpg"/>
          <p:cNvPicPr preferRelativeResize="0">
            <a:picLocks noChangeArrowheads="1"/>
          </p:cNvPicPr>
          <p:nvPr/>
        </p:nvPicPr>
        <p:blipFill>
          <a:blip r:embed="rId4" cstate="email">
            <a:extLst>
              <a:ext uri="{28A0092B-C50C-407E-A947-70E740481C1C}">
                <a14:useLocalDpi xmlns:a14="http://schemas.microsoft.com/office/drawing/2010/main"/>
              </a:ext>
            </a:extLst>
          </a:blip>
          <a:srcRect l="6657" t="5000" r="9023" b="21745"/>
          <a:stretch>
            <a:fillRect/>
          </a:stretch>
        </p:blipFill>
        <p:spPr bwMode="auto">
          <a:xfrm>
            <a:off x="3722513" y="4692759"/>
            <a:ext cx="1800000" cy="2016000"/>
          </a:xfrm>
          <a:prstGeom prst="rect">
            <a:avLst/>
          </a:prstGeom>
          <a:noFill/>
          <a:ln>
            <a:solidFill>
              <a:schemeClr val="bg1"/>
            </a:solidFill>
          </a:ln>
        </p:spPr>
      </p:pic>
      <p:pic>
        <p:nvPicPr>
          <p:cNvPr id="14" name="Picture 4" descr="Fichier:Tizian 083b.jpg"/>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8265" y="4692759"/>
            <a:ext cx="1800000" cy="2016000"/>
          </a:xfrm>
          <a:prstGeom prst="rect">
            <a:avLst/>
          </a:prstGeom>
          <a:noFill/>
          <a:ln>
            <a:solidFill>
              <a:schemeClr val="bg1"/>
            </a:solidFill>
          </a:ln>
        </p:spPr>
      </p:pic>
    </p:spTree>
    <p:extLst>
      <p:ext uri="{BB962C8B-B14F-4D97-AF65-F5344CB8AC3E}">
        <p14:creationId xmlns:p14="http://schemas.microsoft.com/office/powerpoint/2010/main" val="29349479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600"/>
                            </p:stCondLst>
                            <p:childTnLst>
                              <p:par>
                                <p:cTn id="12" presetID="6" presetClass="entr" presetSubtype="32" fill="hold" nodeType="after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circle(out)">
                                      <p:cBhvr>
                                        <p:cTn id="14" dur="2000"/>
                                        <p:tgtEl>
                                          <p:spTgt spid="12290"/>
                                        </p:tgtEl>
                                      </p:cBhvr>
                                    </p:animEffect>
                                  </p:childTnLst>
                                </p:cTn>
                              </p:par>
                            </p:childTnLst>
                          </p:cTn>
                        </p:par>
                        <p:par>
                          <p:cTn id="15" fill="hold">
                            <p:stCondLst>
                              <p:cond delay="3600"/>
                            </p:stCondLst>
                            <p:childTnLst>
                              <p:par>
                                <p:cTn id="16" presetID="15"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9"/>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3"/>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84" y="0"/>
            <a:ext cx="9205783" cy="646331"/>
          </a:xfrm>
          <a:prstGeom prst="rect">
            <a:avLst/>
          </a:prstGeom>
        </p:spPr>
        <p:txBody>
          <a:bodyPr wrap="square">
            <a:spAutoFit/>
          </a:bodyPr>
          <a:lstStyle/>
          <a:p>
            <a:pPr algn="ct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III. Un Nouveau rapport à Dieu</a:t>
            </a:r>
          </a:p>
          <a:p>
            <a:pPr marL="342900" indent="-342900" algn="ctr">
              <a:buFont typeface="+mj-lt"/>
              <a:buAutoNum type="alphaUcPeriod" startAt="3"/>
            </a:pPr>
            <a:r>
              <a:rPr lang="fr-FR" b="1" dirty="0" smtClean="0">
                <a:solidFill>
                  <a:schemeClr val="accent2">
                    <a:lumMod val="50000"/>
                  </a:schemeClr>
                </a:solidFill>
                <a:latin typeface="Century Gothic" pitchFamily="34" charset="0"/>
              </a:rPr>
              <a:t>Réforme catholique et guerres de religion</a:t>
            </a:r>
            <a:endParaRPr lang="fr-FR" b="1" dirty="0">
              <a:solidFill>
                <a:schemeClr val="accent2">
                  <a:lumMod val="50000"/>
                </a:schemeClr>
              </a:solidFill>
              <a:latin typeface="Century Gothic" pitchFamily="34" charset="0"/>
            </a:endParaRPr>
          </a:p>
        </p:txBody>
      </p:sp>
      <p:sp>
        <p:nvSpPr>
          <p:cNvPr id="4" name="ZoneTexte 3"/>
          <p:cNvSpPr txBox="1"/>
          <p:nvPr/>
        </p:nvSpPr>
        <p:spPr>
          <a:xfrm>
            <a:off x="30810" y="646331"/>
            <a:ext cx="4212530" cy="3985706"/>
          </a:xfrm>
          <a:prstGeom prst="rect">
            <a:avLst/>
          </a:prstGeom>
          <a:solidFill>
            <a:schemeClr val="bg1">
              <a:alpha val="49000"/>
            </a:schemeClr>
          </a:solidFill>
          <a:ln>
            <a:solidFill>
              <a:schemeClr val="tx1"/>
            </a:solidFill>
          </a:ln>
        </p:spPr>
        <p:txBody>
          <a:bodyPr wrap="square" rtlCol="0">
            <a:spAutoFit/>
          </a:bodyPr>
          <a:lstStyle/>
          <a:p>
            <a:pPr algn="ctr"/>
            <a:r>
              <a:rPr lang="fr-FR" sz="1100" b="1" u="sng" cap="small" dirty="0" smtClean="0">
                <a:latin typeface="Century Gothic" pitchFamily="34" charset="0"/>
              </a:rPr>
              <a:t>Les conclusion du concile de Trente</a:t>
            </a:r>
          </a:p>
          <a:p>
            <a:pPr marL="228600" indent="-228600" algn="just">
              <a:buAutoNum type="arabicPeriod"/>
            </a:pPr>
            <a:r>
              <a:rPr lang="fr-FR" sz="1100" dirty="0" smtClean="0">
                <a:latin typeface="Century Gothic" pitchFamily="34" charset="0"/>
              </a:rPr>
              <a:t>La Vulgate est la seule version traditionnelle de la Bible en latin que l’Eglise reconnait comme authentique.</a:t>
            </a:r>
          </a:p>
          <a:p>
            <a:pPr marL="228600" indent="-228600" algn="just">
              <a:buAutoNum type="arabicPeriod"/>
            </a:pPr>
            <a:r>
              <a:rPr lang="fr-FR" sz="1100" dirty="0" smtClean="0">
                <a:latin typeface="Century Gothic" pitchFamily="34" charset="0"/>
              </a:rPr>
              <a:t>Les œuvres comme les dons et pèlerinages aident à atteindre le Paradis</a:t>
            </a:r>
          </a:p>
          <a:p>
            <a:pPr marL="228600" indent="-228600" algn="just">
              <a:buAutoNum type="arabicPeriod"/>
            </a:pPr>
            <a:r>
              <a:rPr lang="fr-FR" sz="1100" dirty="0" smtClean="0">
                <a:latin typeface="Century Gothic" pitchFamily="34" charset="0"/>
              </a:rPr>
              <a:t>La messe doit être célébrée par un prêtre avec la Bible et en latin.</a:t>
            </a:r>
          </a:p>
          <a:p>
            <a:pPr marL="228600" indent="-228600" algn="just">
              <a:buAutoNum type="arabicPeriod"/>
            </a:pPr>
            <a:r>
              <a:rPr lang="fr-FR" sz="1100" dirty="0" smtClean="0">
                <a:latin typeface="Century Gothic" pitchFamily="34" charset="0"/>
              </a:rPr>
              <a:t>Les sacrements sont au nombre de sept : baptême, confirmation, communion, pénitence, mariage, ordination, extrême-onction  .</a:t>
            </a:r>
          </a:p>
          <a:p>
            <a:pPr marL="228600" indent="-228600" algn="just">
              <a:buAutoNum type="arabicPeriod"/>
            </a:pPr>
            <a:r>
              <a:rPr lang="fr-FR" sz="1100" dirty="0" smtClean="0">
                <a:latin typeface="Century Gothic" pitchFamily="34" charset="0"/>
              </a:rPr>
              <a:t>On peut prier la Vierge et les Saints.</a:t>
            </a:r>
          </a:p>
          <a:p>
            <a:pPr marL="228600" indent="-228600" algn="just">
              <a:buAutoNum type="arabicPeriod"/>
            </a:pPr>
            <a:r>
              <a:rPr lang="fr-FR" sz="1100" dirty="0" smtClean="0">
                <a:latin typeface="Century Gothic" pitchFamily="34" charset="0"/>
              </a:rPr>
              <a:t>Le Pape est le chef suprême de l’Eglise chrétienne.</a:t>
            </a:r>
          </a:p>
          <a:p>
            <a:pPr marL="228600" indent="-228600" algn="just">
              <a:buAutoNum type="arabicPeriod"/>
            </a:pPr>
            <a:r>
              <a:rPr lang="fr-FR" sz="1100" dirty="0" smtClean="0">
                <a:latin typeface="Century Gothic" pitchFamily="34" charset="0"/>
              </a:rPr>
              <a:t>Le clergé doit avoir un comportement exemplaire, mener une vie simple et ne pas chercher à s’enrichir; il doit résider près de ses fidèles</a:t>
            </a:r>
          </a:p>
          <a:p>
            <a:pPr marL="228600" indent="-228600" algn="just">
              <a:buAutoNum type="arabicPeriod"/>
            </a:pPr>
            <a:r>
              <a:rPr lang="fr-FR" sz="1100" dirty="0" smtClean="0">
                <a:latin typeface="Century Gothic" pitchFamily="34" charset="0"/>
              </a:rPr>
              <a:t>Les clercs doivent rester célibataires.</a:t>
            </a:r>
          </a:p>
          <a:p>
            <a:pPr marL="228600" indent="-228600" algn="just">
              <a:buAutoNum type="arabicPeriod"/>
            </a:pPr>
            <a:r>
              <a:rPr lang="fr-FR" sz="1100" dirty="0" smtClean="0">
                <a:latin typeface="Century Gothic" pitchFamily="34" charset="0"/>
              </a:rPr>
              <a:t>Les prêtres doivent recevoir une formation religieuse dans les séminaires au nombre minimum d’un par diocèse.</a:t>
            </a:r>
          </a:p>
          <a:p>
            <a:pPr marL="228600" indent="-228600" algn="just">
              <a:buAutoNum type="arabicPeriod"/>
            </a:pPr>
            <a:r>
              <a:rPr lang="fr-FR" sz="1100" dirty="0" smtClean="0">
                <a:latin typeface="Century Gothic" pitchFamily="34" charset="0"/>
              </a:rPr>
              <a:t>Les enfants doivent suivre un enseignement religieux, le catéchisme, encadré par les prêtres.</a:t>
            </a:r>
          </a:p>
          <a:p>
            <a:pPr marL="228600" indent="-228600" algn="just">
              <a:buAutoNum type="arabicPeriod"/>
            </a:pPr>
            <a:r>
              <a:rPr lang="fr-FR" sz="1100" dirty="0" smtClean="0">
                <a:latin typeface="Century Gothic" pitchFamily="34" charset="0"/>
              </a:rPr>
              <a:t>Une congrégation de l’Index doit faire la liste des livres interdits car contraires à la morale et à la foi.</a:t>
            </a:r>
            <a:endParaRPr lang="fr-FR" sz="1100" dirty="0">
              <a:latin typeface="Century Gothic" pitchFamily="34" charset="0"/>
            </a:endParaRPr>
          </a:p>
        </p:txBody>
      </p:sp>
      <p:sp>
        <p:nvSpPr>
          <p:cNvPr id="7" name="Rectangle 6"/>
          <p:cNvSpPr/>
          <p:nvPr/>
        </p:nvSpPr>
        <p:spPr>
          <a:xfrm>
            <a:off x="30811" y="4692759"/>
            <a:ext cx="4212530" cy="600164"/>
          </a:xfrm>
          <a:prstGeom prst="rect">
            <a:avLst/>
          </a:prstGeom>
          <a:solidFill>
            <a:schemeClr val="bg1">
              <a:lumMod val="65000"/>
            </a:schemeClr>
          </a:solidFill>
        </p:spPr>
        <p:txBody>
          <a:bodyPr wrap="square">
            <a:spAutoFit/>
          </a:bodyPr>
          <a:lstStyle/>
          <a:p>
            <a:pPr algn="ctr"/>
            <a:r>
              <a:rPr lang="fr-FR" sz="1100" b="1" u="sng" dirty="0" smtClean="0">
                <a:latin typeface="Century Gothic" pitchFamily="34" charset="0"/>
              </a:rPr>
              <a:t>Questions</a:t>
            </a:r>
            <a:r>
              <a:rPr lang="fr-FR" sz="1100" dirty="0" smtClean="0">
                <a:latin typeface="Century Gothic" pitchFamily="34" charset="0"/>
              </a:rPr>
              <a:t> </a:t>
            </a:r>
          </a:p>
          <a:p>
            <a:pPr algn="ctr"/>
            <a:r>
              <a:rPr lang="fr-FR" sz="1100" dirty="0" smtClean="0">
                <a:latin typeface="Century Gothic" pitchFamily="34" charset="0"/>
              </a:rPr>
              <a:t>Complète le tableau ci-contre pour comprendre en quoi le Concile de Trente renouvelle l’Eglise catholique</a:t>
            </a:r>
            <a:endParaRPr lang="fr-FR" sz="1100" dirty="0">
              <a:latin typeface="Century Gothic"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3918244880"/>
              </p:ext>
            </p:extLst>
          </p:nvPr>
        </p:nvGraphicFramePr>
        <p:xfrm>
          <a:off x="4369526" y="646331"/>
          <a:ext cx="4415004" cy="4968240"/>
        </p:xfrm>
        <a:graphic>
          <a:graphicData uri="http://schemas.openxmlformats.org/drawingml/2006/table">
            <a:tbl>
              <a:tblPr firstRow="1" bandRow="1">
                <a:tableStyleId>{93296810-A885-4BE3-A3E7-6D5BEEA58F35}</a:tableStyleId>
              </a:tblPr>
              <a:tblGrid>
                <a:gridCol w="2207641"/>
                <a:gridCol w="2207363"/>
              </a:tblGrid>
              <a:tr h="304862">
                <a:tc>
                  <a:txBody>
                    <a:bodyPr/>
                    <a:lstStyle/>
                    <a:p>
                      <a:pPr algn="ctr"/>
                      <a:r>
                        <a:rPr lang="fr-FR" sz="1100" cap="small" baseline="0" dirty="0" smtClean="0">
                          <a:solidFill>
                            <a:schemeClr val="accent2">
                              <a:lumMod val="50000"/>
                            </a:schemeClr>
                          </a:solidFill>
                          <a:latin typeface="Century Gothic" pitchFamily="34" charset="0"/>
                        </a:rPr>
                        <a:t>Quelles conclusions du concile de Trente s’opposent aux doctrines des protestants ?</a:t>
                      </a:r>
                      <a:endParaRPr lang="fr-FR" sz="1100" cap="small" baseline="0" dirty="0">
                        <a:solidFill>
                          <a:schemeClr val="accent2">
                            <a:lumMod val="50000"/>
                          </a:schemeClr>
                        </a:solidFill>
                        <a:latin typeface="Century Gothic" pitchFamily="34" charset="0"/>
                      </a:endParaRPr>
                    </a:p>
                  </a:txBody>
                  <a:tcPr anchor="ctr"/>
                </a:tc>
                <a:tc>
                  <a:txBody>
                    <a:bodyPr/>
                    <a:lstStyle/>
                    <a:p>
                      <a:pPr algn="ctr"/>
                      <a:r>
                        <a:rPr lang="fr-FR" sz="1100" cap="small" baseline="0" dirty="0" smtClean="0">
                          <a:solidFill>
                            <a:schemeClr val="accent2">
                              <a:lumMod val="50000"/>
                            </a:schemeClr>
                          </a:solidFill>
                          <a:latin typeface="Century Gothic" pitchFamily="34" charset="0"/>
                        </a:rPr>
                        <a:t>Quelles conclusions proposent des actions pour renforcer l’influence de l’Eglise catholique? </a:t>
                      </a:r>
                      <a:endParaRPr lang="fr-FR" sz="1100" cap="small" baseline="0" dirty="0">
                        <a:solidFill>
                          <a:schemeClr val="accent2">
                            <a:lumMod val="50000"/>
                          </a:schemeClr>
                        </a:solidFill>
                        <a:latin typeface="Century Gothic" pitchFamily="34" charset="0"/>
                      </a:endParaRPr>
                    </a:p>
                  </a:txBody>
                  <a:tcPr anchor="ctr"/>
                </a:tc>
              </a:tr>
              <a:tr h="331911">
                <a:tc>
                  <a:txBody>
                    <a:bodyPr/>
                    <a:lstStyle/>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txBody>
                  <a:tcPr/>
                </a:tc>
                <a:tc>
                  <a:txBody>
                    <a:bodyPr/>
                    <a:lstStyle/>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p>
                      <a:pPr algn="just"/>
                      <a:endParaRPr lang="fr-FR" sz="1100" dirty="0" smtClean="0">
                        <a:latin typeface="Century Gothic" pitchFamily="34" charset="0"/>
                      </a:endParaRPr>
                    </a:p>
                  </a:txBody>
                  <a:tcPr/>
                </a:tc>
              </a:tr>
              <a:tr h="331911">
                <a:tc gridSpan="2">
                  <a:txBody>
                    <a:bodyPr/>
                    <a:lstStyle/>
                    <a:p>
                      <a:endParaRPr lang="fr-FR" sz="1100" dirty="0" smtClean="0">
                        <a:latin typeface="Century Gothic" pitchFamily="34" charset="0"/>
                      </a:endParaRPr>
                    </a:p>
                    <a:p>
                      <a:endParaRPr lang="fr-FR" sz="1100" dirty="0" smtClean="0">
                        <a:latin typeface="Century Gothic" pitchFamily="34" charset="0"/>
                      </a:endParaRPr>
                    </a:p>
                    <a:p>
                      <a:endParaRPr lang="fr-FR" sz="1100" dirty="0" smtClean="0">
                        <a:latin typeface="Century Gothic" pitchFamily="34" charset="0"/>
                      </a:endParaRPr>
                    </a:p>
                    <a:p>
                      <a:endParaRPr lang="fr-FR" sz="1100" dirty="0" smtClean="0">
                        <a:latin typeface="Century Gothic" pitchFamily="34" charset="0"/>
                      </a:endParaRPr>
                    </a:p>
                    <a:p>
                      <a:endParaRPr lang="fr-FR" sz="1100" dirty="0" smtClean="0">
                        <a:latin typeface="Century Gothic" pitchFamily="34" charset="0"/>
                      </a:endParaRPr>
                    </a:p>
                  </a:txBody>
                  <a:tcPr/>
                </a:tc>
                <a:tc hMerge="1">
                  <a:txBody>
                    <a:bodyPr/>
                    <a:lstStyle/>
                    <a:p>
                      <a:endParaRPr lang="fr-FR" sz="1100" dirty="0">
                        <a:latin typeface="Century Gothic" pitchFamily="34" charset="0"/>
                      </a:endParaRPr>
                    </a:p>
                  </a:txBody>
                  <a:tcPr/>
                </a:tc>
              </a:tr>
            </a:tbl>
          </a:graphicData>
        </a:graphic>
      </p:graphicFrame>
      <p:sp>
        <p:nvSpPr>
          <p:cNvPr id="5" name="Rectangle 4"/>
          <p:cNvSpPr/>
          <p:nvPr/>
        </p:nvSpPr>
        <p:spPr>
          <a:xfrm>
            <a:off x="4428000" y="1872000"/>
            <a:ext cx="2106265" cy="1615827"/>
          </a:xfrm>
          <a:prstGeom prst="rect">
            <a:avLst/>
          </a:prstGeom>
        </p:spPr>
        <p:txBody>
          <a:bodyPr wrap="square">
            <a:spAutoFit/>
          </a:bodyPr>
          <a:lstStyle/>
          <a:p>
            <a:pPr lvl="0" algn="just"/>
            <a:r>
              <a:rPr lang="fr-FR" sz="1100" dirty="0" smtClean="0">
                <a:solidFill>
                  <a:prstClr val="black"/>
                </a:solidFill>
                <a:latin typeface="Century Gothic" pitchFamily="34" charset="0"/>
              </a:rPr>
              <a:t>La </a:t>
            </a:r>
            <a:r>
              <a:rPr lang="fr-FR" sz="1100" dirty="0">
                <a:solidFill>
                  <a:prstClr val="black"/>
                </a:solidFill>
                <a:latin typeface="Century Gothic" pitchFamily="34" charset="0"/>
              </a:rPr>
              <a:t>doctrine catholique </a:t>
            </a:r>
            <a:r>
              <a:rPr lang="fr-FR" sz="1100" dirty="0" smtClean="0">
                <a:solidFill>
                  <a:prstClr val="black"/>
                </a:solidFill>
                <a:latin typeface="Century Gothic" pitchFamily="34" charset="0"/>
              </a:rPr>
              <a:t>est réaffirmée </a:t>
            </a:r>
            <a:r>
              <a:rPr lang="fr-FR" sz="1100" dirty="0">
                <a:solidFill>
                  <a:prstClr val="black"/>
                </a:solidFill>
                <a:latin typeface="Century Gothic" pitchFamily="34" charset="0"/>
              </a:rPr>
              <a:t>:</a:t>
            </a:r>
          </a:p>
          <a:p>
            <a:pPr marL="171450" lvl="0" indent="-171450" algn="just">
              <a:buFontTx/>
              <a:buChar char="-"/>
            </a:pPr>
            <a:r>
              <a:rPr lang="fr-FR" sz="1100" dirty="0">
                <a:solidFill>
                  <a:prstClr val="black"/>
                </a:solidFill>
                <a:latin typeface="Century Gothic" pitchFamily="34" charset="0"/>
              </a:rPr>
              <a:t>culte des saints, </a:t>
            </a:r>
          </a:p>
          <a:p>
            <a:pPr marL="171450" lvl="0" indent="-171450" algn="just">
              <a:buFontTx/>
              <a:buChar char="-"/>
            </a:pPr>
            <a:r>
              <a:rPr lang="fr-FR" sz="1100" dirty="0">
                <a:solidFill>
                  <a:prstClr val="black"/>
                </a:solidFill>
                <a:latin typeface="Century Gothic" pitchFamily="34" charset="0"/>
              </a:rPr>
              <a:t>célibat des prêtres, </a:t>
            </a:r>
          </a:p>
          <a:p>
            <a:pPr marL="171450" lvl="0" indent="-171450" algn="just">
              <a:buFontTx/>
              <a:buChar char="-"/>
            </a:pPr>
            <a:r>
              <a:rPr lang="fr-FR" sz="1100" dirty="0">
                <a:solidFill>
                  <a:prstClr val="black"/>
                </a:solidFill>
                <a:latin typeface="Century Gothic" pitchFamily="34" charset="0"/>
              </a:rPr>
              <a:t>7 sacrements, </a:t>
            </a:r>
          </a:p>
          <a:p>
            <a:pPr marL="171450" lvl="0" indent="-171450" algn="just">
              <a:buFontTx/>
              <a:buChar char="-"/>
            </a:pPr>
            <a:r>
              <a:rPr lang="fr-FR" sz="1100" dirty="0">
                <a:solidFill>
                  <a:prstClr val="black"/>
                </a:solidFill>
                <a:latin typeface="Century Gothic" pitchFamily="34" charset="0"/>
              </a:rPr>
              <a:t>messe en latin, </a:t>
            </a:r>
          </a:p>
          <a:p>
            <a:pPr marL="171450" lvl="0" indent="-171450" algn="just">
              <a:buFontTx/>
              <a:buChar char="-"/>
            </a:pPr>
            <a:r>
              <a:rPr lang="fr-FR" sz="1100" dirty="0">
                <a:solidFill>
                  <a:prstClr val="black"/>
                </a:solidFill>
                <a:latin typeface="Century Gothic" pitchFamily="34" charset="0"/>
              </a:rPr>
              <a:t>salut possible par les œuvres (dons, pèlerinages …)</a:t>
            </a:r>
          </a:p>
        </p:txBody>
      </p:sp>
      <p:sp>
        <p:nvSpPr>
          <p:cNvPr id="6" name="Rectangle 5"/>
          <p:cNvSpPr/>
          <p:nvPr/>
        </p:nvSpPr>
        <p:spPr>
          <a:xfrm>
            <a:off x="6588000" y="1404000"/>
            <a:ext cx="2196530" cy="3308598"/>
          </a:xfrm>
          <a:prstGeom prst="rect">
            <a:avLst/>
          </a:prstGeom>
        </p:spPr>
        <p:txBody>
          <a:bodyPr wrap="square">
            <a:spAutoFit/>
          </a:bodyPr>
          <a:lstStyle/>
          <a:p>
            <a:pPr lvl="0" algn="just"/>
            <a:r>
              <a:rPr lang="fr-FR" sz="1100" dirty="0">
                <a:solidFill>
                  <a:prstClr val="black"/>
                </a:solidFill>
                <a:latin typeface="Century Gothic" pitchFamily="34" charset="0"/>
              </a:rPr>
              <a:t>- restaurer la morale dans le clergé pour couper court aux critiques des réformateurs (enrichissement interdit </a:t>
            </a:r>
            <a:r>
              <a:rPr lang="fr-FR" sz="1100" dirty="0" smtClean="0">
                <a:solidFill>
                  <a:prstClr val="black"/>
                </a:solidFill>
                <a:latin typeface="Century Gothic" pitchFamily="34" charset="0"/>
              </a:rPr>
              <a:t>: 7).</a:t>
            </a:r>
            <a:endParaRPr lang="fr-FR" sz="1100" dirty="0">
              <a:solidFill>
                <a:prstClr val="black"/>
              </a:solidFill>
              <a:latin typeface="Century Gothic" pitchFamily="34" charset="0"/>
            </a:endParaRPr>
          </a:p>
          <a:p>
            <a:pPr lvl="0" algn="just"/>
            <a:r>
              <a:rPr lang="fr-FR" sz="1100" dirty="0">
                <a:solidFill>
                  <a:prstClr val="black"/>
                </a:solidFill>
                <a:latin typeface="Century Gothic" pitchFamily="34" charset="0"/>
              </a:rPr>
              <a:t>- développer la formation des prêtres, dans des séminaires, afin de les rendre capables de s’opposer intellectuellement aux penseurs réformés (9).</a:t>
            </a:r>
          </a:p>
          <a:p>
            <a:pPr lvl="0" algn="just"/>
            <a:r>
              <a:rPr lang="fr-FR" sz="1100" dirty="0">
                <a:solidFill>
                  <a:prstClr val="black"/>
                </a:solidFill>
                <a:latin typeface="Century Gothic" pitchFamily="34" charset="0"/>
              </a:rPr>
              <a:t>- interdire les ouvrages protestants, pour en limiter l’influence (11).</a:t>
            </a:r>
          </a:p>
          <a:p>
            <a:pPr lvl="0" algn="just"/>
            <a:r>
              <a:rPr lang="fr-FR" sz="1100" dirty="0">
                <a:solidFill>
                  <a:prstClr val="black"/>
                </a:solidFill>
                <a:latin typeface="Century Gothic" pitchFamily="34" charset="0"/>
              </a:rPr>
              <a:t>- développer l’instruction des fidèles : naissance du catéchisme, pour maintenir la jeunesse, plus influençable, dans la religion catholique : (10).</a:t>
            </a:r>
          </a:p>
        </p:txBody>
      </p:sp>
      <p:sp>
        <p:nvSpPr>
          <p:cNvPr id="10" name="Rectangle 9"/>
          <p:cNvSpPr/>
          <p:nvPr/>
        </p:nvSpPr>
        <p:spPr>
          <a:xfrm>
            <a:off x="4387002" y="4693443"/>
            <a:ext cx="4397528" cy="938719"/>
          </a:xfrm>
          <a:prstGeom prst="rect">
            <a:avLst/>
          </a:prstGeom>
        </p:spPr>
        <p:txBody>
          <a:bodyPr wrap="square">
            <a:spAutoFit/>
          </a:bodyPr>
          <a:lstStyle/>
          <a:p>
            <a:pPr lvl="0" algn="just"/>
            <a:r>
              <a:rPr lang="fr-FR" sz="1100" b="1" u="sng" dirty="0">
                <a:solidFill>
                  <a:srgbClr val="C0504D">
                    <a:lumMod val="50000"/>
                  </a:srgbClr>
                </a:solidFill>
                <a:latin typeface="Century Gothic" pitchFamily="34" charset="0"/>
              </a:rPr>
              <a:t>Conclusion</a:t>
            </a:r>
            <a:r>
              <a:rPr lang="fr-FR" sz="1100" dirty="0">
                <a:solidFill>
                  <a:srgbClr val="C0504D">
                    <a:lumMod val="50000"/>
                  </a:srgbClr>
                </a:solidFill>
                <a:latin typeface="Century Gothic" pitchFamily="34" charset="0"/>
              </a:rPr>
              <a:t> : l’Église est réformée (pour être plus exemplaire, capable de combattre les idées). La réaction des catholiques n’est cependant pas que « théorique ». Le XVIème siècle est aussi marqué par des « guerres de religion », dans plusieurs pays d’Europe.</a:t>
            </a:r>
          </a:p>
        </p:txBody>
      </p:sp>
    </p:spTree>
    <p:extLst>
      <p:ext uri="{BB962C8B-B14F-4D97-AF65-F5344CB8AC3E}">
        <p14:creationId xmlns:p14="http://schemas.microsoft.com/office/powerpoint/2010/main" val="1164474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left)">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left)">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left)">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wipe(left)">
                                      <p:cBhvr>
                                        <p:cTn id="48" dur="500"/>
                                        <p:tgtEl>
                                          <p:spTgt spid="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wipe(left)">
                                      <p:cBhvr>
                                        <p:cTn id="53" dur="500"/>
                                        <p:tgtEl>
                                          <p:spTgt spid="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wipe(left)">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wipe(left)">
                                      <p:cBhvr>
                                        <p:cTn id="63" dur="500"/>
                                        <p:tgtEl>
                                          <p:spTgt spid="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Effect transition="in" filter="wipe(left)">
                                      <p:cBhvr>
                                        <p:cTn id="68" dur="500"/>
                                        <p:tgtEl>
                                          <p:spTgt spid="6">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build="p"/>
      <p:bldP spid="6"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844" y="576000"/>
            <a:ext cx="2948770" cy="3985706"/>
          </a:xfrm>
          <a:prstGeom prst="rect">
            <a:avLst/>
          </a:prstGeom>
          <a:solidFill>
            <a:srgbClr val="FFCC99"/>
          </a:solidFill>
          <a:ln>
            <a:solidFill>
              <a:schemeClr val="bg2">
                <a:lumMod val="50000"/>
              </a:schemeClr>
            </a:solidFill>
          </a:ln>
        </p:spPr>
        <p:txBody>
          <a:bodyPr wrap="square">
            <a:spAutoFit/>
          </a:bodyPr>
          <a:lstStyle/>
          <a:p>
            <a:pPr algn="just"/>
            <a:r>
              <a:rPr lang="fr-FR" sz="1100" dirty="0">
                <a:latin typeface="Century Gothic" pitchFamily="34" charset="0"/>
              </a:rPr>
              <a:t>Les divisions religieuses sont à l’origine de massacres et de guerres qui opposent protestants et catholiques : </a:t>
            </a:r>
          </a:p>
          <a:p>
            <a:pPr marL="171450" indent="-171450" algn="just">
              <a:buFont typeface="Wingdings" pitchFamily="2" charset="2"/>
              <a:buChar char="ü"/>
            </a:pPr>
            <a:r>
              <a:rPr lang="fr-FR" sz="1100" b="1" dirty="0" smtClean="0">
                <a:latin typeface="Century Gothic" pitchFamily="34" charset="0"/>
              </a:rPr>
              <a:t>dans </a:t>
            </a:r>
            <a:r>
              <a:rPr lang="fr-FR" sz="1100" b="1" dirty="0">
                <a:latin typeface="Century Gothic" pitchFamily="34" charset="0"/>
              </a:rPr>
              <a:t>le Saint-Empire </a:t>
            </a:r>
            <a:r>
              <a:rPr lang="fr-FR" sz="1100" dirty="0" smtClean="0">
                <a:latin typeface="Century Gothic" pitchFamily="34" charset="0"/>
              </a:rPr>
              <a:t>: fin </a:t>
            </a:r>
            <a:r>
              <a:rPr lang="fr-FR" sz="1100" dirty="0">
                <a:latin typeface="Century Gothic" pitchFamily="34" charset="0"/>
              </a:rPr>
              <a:t>temporaire en </a:t>
            </a:r>
            <a:r>
              <a:rPr lang="fr-FR" sz="1100" b="1" dirty="0">
                <a:latin typeface="Century Gothic" pitchFamily="34" charset="0"/>
              </a:rPr>
              <a:t>1555 </a:t>
            </a:r>
            <a:r>
              <a:rPr lang="fr-FR" sz="1100" dirty="0">
                <a:latin typeface="Century Gothic" pitchFamily="34" charset="0"/>
              </a:rPr>
              <a:t>avec la « Paix d’Augsbourg » par laquelle l’Empereur Charles Quint impose la règle « tel prince, telle religion </a:t>
            </a:r>
            <a:r>
              <a:rPr lang="fr-FR" sz="1100" dirty="0" smtClean="0">
                <a:latin typeface="Century Gothic" pitchFamily="34" charset="0"/>
              </a:rPr>
              <a:t>». </a:t>
            </a:r>
            <a:endParaRPr lang="fr-FR" sz="1100" dirty="0">
              <a:latin typeface="Century Gothic" pitchFamily="34" charset="0"/>
            </a:endParaRPr>
          </a:p>
          <a:p>
            <a:pPr marL="171450" indent="-171450" algn="just">
              <a:buFont typeface="Wingdings" pitchFamily="2" charset="2"/>
              <a:buChar char="ü"/>
            </a:pPr>
            <a:r>
              <a:rPr lang="fr-FR" sz="1100" dirty="0" smtClean="0">
                <a:latin typeface="Century Gothic" pitchFamily="34" charset="0"/>
              </a:rPr>
              <a:t>dans </a:t>
            </a:r>
            <a:r>
              <a:rPr lang="fr-FR" sz="1100" dirty="0">
                <a:latin typeface="Century Gothic" pitchFamily="34" charset="0"/>
              </a:rPr>
              <a:t>les </a:t>
            </a:r>
            <a:r>
              <a:rPr lang="fr-FR" sz="1100" b="1" dirty="0">
                <a:latin typeface="Century Gothic" pitchFamily="34" charset="0"/>
              </a:rPr>
              <a:t>Pays-Bas espagnols </a:t>
            </a:r>
            <a:r>
              <a:rPr lang="fr-FR" sz="1100" dirty="0" smtClean="0">
                <a:latin typeface="Century Gothic" pitchFamily="34" charset="0"/>
              </a:rPr>
              <a:t>: fin </a:t>
            </a:r>
            <a:r>
              <a:rPr lang="fr-FR" sz="1100" dirty="0">
                <a:latin typeface="Century Gothic" pitchFamily="34" charset="0"/>
              </a:rPr>
              <a:t>en </a:t>
            </a:r>
            <a:r>
              <a:rPr lang="fr-FR" sz="1100" b="1" dirty="0">
                <a:latin typeface="Century Gothic" pitchFamily="34" charset="0"/>
              </a:rPr>
              <a:t>1581 </a:t>
            </a:r>
            <a:r>
              <a:rPr lang="fr-FR" sz="1100" dirty="0">
                <a:latin typeface="Century Gothic" pitchFamily="34" charset="0"/>
              </a:rPr>
              <a:t>avec une scission : les provinces du nord, majoritairement protestantes, se séparent pour former les « Provinces-Unies </a:t>
            </a:r>
            <a:r>
              <a:rPr lang="fr-FR" sz="1100" dirty="0" smtClean="0">
                <a:latin typeface="Century Gothic" pitchFamily="34" charset="0"/>
              </a:rPr>
              <a:t>». </a:t>
            </a:r>
            <a:endParaRPr lang="fr-FR" sz="1100" dirty="0">
              <a:latin typeface="Century Gothic" pitchFamily="34" charset="0"/>
            </a:endParaRPr>
          </a:p>
          <a:p>
            <a:pPr marL="171450" indent="-171450" algn="just">
              <a:buFont typeface="Wingdings" pitchFamily="2" charset="2"/>
              <a:buChar char="ü"/>
            </a:pPr>
            <a:r>
              <a:rPr lang="fr-FR" sz="1100" dirty="0" smtClean="0">
                <a:latin typeface="Century Gothic" pitchFamily="34" charset="0"/>
              </a:rPr>
              <a:t>en </a:t>
            </a:r>
            <a:r>
              <a:rPr lang="fr-FR" sz="1100" b="1" dirty="0" smtClean="0">
                <a:latin typeface="Century Gothic" pitchFamily="34" charset="0"/>
              </a:rPr>
              <a:t>France</a:t>
            </a:r>
            <a:r>
              <a:rPr lang="fr-FR" sz="1100" dirty="0" smtClean="0">
                <a:latin typeface="Century Gothic" pitchFamily="34" charset="0"/>
              </a:rPr>
              <a:t> : les </a:t>
            </a:r>
            <a:r>
              <a:rPr lang="fr-FR" sz="1100" dirty="0">
                <a:latin typeface="Century Gothic" pitchFamily="34" charset="0"/>
              </a:rPr>
              <a:t>affrontements et massacres marquent toute la </a:t>
            </a:r>
            <a:r>
              <a:rPr lang="fr-FR" sz="1100" b="1" dirty="0">
                <a:latin typeface="Century Gothic" pitchFamily="34" charset="0"/>
              </a:rPr>
              <a:t>2</a:t>
            </a:r>
            <a:r>
              <a:rPr lang="fr-FR" sz="1100" b="1" baseline="30000" dirty="0">
                <a:latin typeface="Century Gothic" pitchFamily="34" charset="0"/>
              </a:rPr>
              <a:t>ème</a:t>
            </a:r>
            <a:r>
              <a:rPr lang="fr-FR" sz="1100" b="1" dirty="0">
                <a:latin typeface="Century Gothic" pitchFamily="34" charset="0"/>
              </a:rPr>
              <a:t> moitié du XVIème siècle</a:t>
            </a:r>
            <a:r>
              <a:rPr lang="fr-FR" sz="1100" dirty="0">
                <a:latin typeface="Century Gothic" pitchFamily="34" charset="0"/>
              </a:rPr>
              <a:t> et affaiblissent l’autorité </a:t>
            </a:r>
            <a:r>
              <a:rPr lang="fr-FR" sz="1100" dirty="0" smtClean="0">
                <a:latin typeface="Century Gothic" pitchFamily="34" charset="0"/>
              </a:rPr>
              <a:t>royale.</a:t>
            </a:r>
          </a:p>
          <a:p>
            <a:pPr marL="177800" algn="just"/>
            <a:r>
              <a:rPr lang="fr-FR" sz="1100" dirty="0" smtClean="0">
                <a:latin typeface="Century Gothic" pitchFamily="34" charset="0"/>
              </a:rPr>
              <a:t>Le point culminant de ces affrontements est le massacre </a:t>
            </a:r>
            <a:r>
              <a:rPr lang="fr-FR" sz="1100" dirty="0">
                <a:latin typeface="Century Gothic" pitchFamily="34" charset="0"/>
              </a:rPr>
              <a:t>de la </a:t>
            </a:r>
            <a:r>
              <a:rPr lang="fr-FR" sz="1100" b="1" dirty="0" smtClean="0">
                <a:latin typeface="Century Gothic" pitchFamily="34" charset="0"/>
              </a:rPr>
              <a:t>Saint </a:t>
            </a:r>
            <a:r>
              <a:rPr lang="fr-FR" sz="1100" b="1" dirty="0">
                <a:latin typeface="Century Gothic" pitchFamily="34" charset="0"/>
              </a:rPr>
              <a:t>Barthélémy en </a:t>
            </a:r>
            <a:r>
              <a:rPr lang="fr-FR" sz="1100" b="1" dirty="0" smtClean="0">
                <a:latin typeface="Century Gothic" pitchFamily="34" charset="0"/>
              </a:rPr>
              <a:t>Aout 1572</a:t>
            </a:r>
            <a:r>
              <a:rPr lang="fr-FR" sz="1100" dirty="0" smtClean="0">
                <a:latin typeface="Century Gothic" pitchFamily="34" charset="0"/>
              </a:rPr>
              <a:t>. </a:t>
            </a:r>
          </a:p>
          <a:p>
            <a:pPr marL="177800" algn="just"/>
            <a:r>
              <a:rPr lang="fr-FR" sz="1100" dirty="0">
                <a:latin typeface="Century Gothic" pitchFamily="34" charset="0"/>
              </a:rPr>
              <a:t>Les </a:t>
            </a:r>
            <a:r>
              <a:rPr lang="fr-FR" sz="1100" dirty="0" smtClean="0">
                <a:latin typeface="Century Gothic" pitchFamily="34" charset="0"/>
              </a:rPr>
              <a:t>guerres de religion prendront fin durant un siècle avec la signature de de </a:t>
            </a:r>
            <a:r>
              <a:rPr lang="fr-FR" sz="1100" dirty="0">
                <a:latin typeface="Century Gothic" pitchFamily="34" charset="0"/>
              </a:rPr>
              <a:t>l’Edit de Nantes </a:t>
            </a:r>
            <a:r>
              <a:rPr lang="fr-FR" sz="1100" dirty="0" smtClean="0">
                <a:latin typeface="Century Gothic" pitchFamily="34" charset="0"/>
              </a:rPr>
              <a:t>en </a:t>
            </a:r>
            <a:r>
              <a:rPr lang="fr-FR" sz="1100" b="1" dirty="0" smtClean="0">
                <a:latin typeface="Century Gothic" pitchFamily="34" charset="0"/>
              </a:rPr>
              <a:t>1598</a:t>
            </a:r>
            <a:r>
              <a:rPr lang="fr-FR" sz="1100" dirty="0" smtClean="0">
                <a:latin typeface="Century Gothic" pitchFamily="34" charset="0"/>
              </a:rPr>
              <a:t>.</a:t>
            </a:r>
            <a:endParaRPr lang="fr-FR" sz="1100" dirty="0">
              <a:latin typeface="Century Gothic" pitchFamily="34" charset="0"/>
            </a:endParaRPr>
          </a:p>
        </p:txBody>
      </p:sp>
      <p:sp>
        <p:nvSpPr>
          <p:cNvPr id="3" name="Rectangle 2"/>
          <p:cNvSpPr/>
          <p:nvPr/>
        </p:nvSpPr>
        <p:spPr>
          <a:xfrm>
            <a:off x="-61784" y="0"/>
            <a:ext cx="9205783" cy="646331"/>
          </a:xfrm>
          <a:prstGeom prst="rect">
            <a:avLst/>
          </a:prstGeom>
        </p:spPr>
        <p:txBody>
          <a:bodyPr wrap="square">
            <a:spAutoFit/>
          </a:bodyPr>
          <a:lstStyle/>
          <a:p>
            <a:pPr algn="ct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III. Un Nouveau rapport à Dieu</a:t>
            </a:r>
          </a:p>
          <a:p>
            <a:pPr marL="342900" indent="-342900" algn="ctr">
              <a:buFont typeface="+mj-lt"/>
              <a:buAutoNum type="alphaUcPeriod" startAt="3"/>
            </a:pPr>
            <a:r>
              <a:rPr lang="fr-FR" b="1" dirty="0" smtClean="0">
                <a:solidFill>
                  <a:schemeClr val="accent2">
                    <a:lumMod val="50000"/>
                  </a:schemeClr>
                </a:solidFill>
                <a:latin typeface="Century Gothic" pitchFamily="34" charset="0"/>
              </a:rPr>
              <a:t>Réforme catholique et guerres de religion</a:t>
            </a:r>
            <a:endParaRPr lang="fr-FR" b="1" dirty="0">
              <a:solidFill>
                <a:schemeClr val="accent2">
                  <a:lumMod val="50000"/>
                </a:schemeClr>
              </a:solidFill>
              <a:latin typeface="Century Gothic" pitchFamily="34" charset="0"/>
            </a:endParaRPr>
          </a:p>
        </p:txBody>
      </p:sp>
      <p:pic>
        <p:nvPicPr>
          <p:cNvPr id="1026" name="Picture 2" descr="Résultat de recherche d'images pour &quot;guerres de religions carte&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1668" y="3025595"/>
            <a:ext cx="5620555" cy="37510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3/3a/Oudewater_moor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6667" y="646331"/>
            <a:ext cx="5092482" cy="41312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48845" y="6119336"/>
            <a:ext cx="2948770" cy="738664"/>
          </a:xfrm>
          <a:prstGeom prst="rect">
            <a:avLst/>
          </a:prstGeom>
        </p:spPr>
        <p:txBody>
          <a:bodyPr wrap="square">
            <a:spAutoFit/>
          </a:bodyPr>
          <a:lstStyle/>
          <a:p>
            <a:pPr algn="just"/>
            <a:r>
              <a:rPr lang="fr-FR" sz="700" dirty="0" smtClean="0">
                <a:latin typeface="Century Gothic" pitchFamily="34" charset="0"/>
              </a:rPr>
              <a:t>Portrait de Charles Quint</a:t>
            </a:r>
          </a:p>
          <a:p>
            <a:pPr algn="just"/>
            <a:r>
              <a:rPr lang="fr-FR" sz="700" dirty="0" smtClean="0">
                <a:latin typeface="Century Gothic" pitchFamily="34" charset="0"/>
              </a:rPr>
              <a:t>Massacre </a:t>
            </a:r>
            <a:r>
              <a:rPr lang="fr-FR" sz="700" dirty="0">
                <a:latin typeface="Century Gothic" pitchFamily="34" charset="0"/>
              </a:rPr>
              <a:t>de la population de la ville néerlandaise d'</a:t>
            </a:r>
            <a:r>
              <a:rPr lang="fr-FR" sz="700" dirty="0" err="1">
                <a:latin typeface="Century Gothic" pitchFamily="34" charset="0"/>
              </a:rPr>
              <a:t>Oudewater</a:t>
            </a:r>
            <a:r>
              <a:rPr lang="fr-FR" sz="700" dirty="0">
                <a:latin typeface="Century Gothic" pitchFamily="34" charset="0"/>
              </a:rPr>
              <a:t> par les Espagnols pendant la guerre de Quatre-Vingts </a:t>
            </a:r>
            <a:r>
              <a:rPr lang="fr-FR" sz="700" dirty="0" smtClean="0">
                <a:latin typeface="Century Gothic" pitchFamily="34" charset="0"/>
              </a:rPr>
              <a:t>Ans</a:t>
            </a:r>
          </a:p>
          <a:p>
            <a:pPr algn="just"/>
            <a:r>
              <a:rPr lang="fr-FR" sz="700" dirty="0" smtClean="0">
                <a:latin typeface="Century Gothic" pitchFamily="34" charset="0"/>
              </a:rPr>
              <a:t>Le massacre de la Saint Barthélémy De DUBOIS </a:t>
            </a:r>
            <a:r>
              <a:rPr lang="fr-FR" sz="700" dirty="0">
                <a:latin typeface="Century Gothic" pitchFamily="34" charset="0"/>
              </a:rPr>
              <a:t>François, (1529 - 1584</a:t>
            </a:r>
            <a:r>
              <a:rPr lang="fr-FR" sz="700" dirty="0" smtClean="0">
                <a:latin typeface="Century Gothic" pitchFamily="34" charset="0"/>
              </a:rPr>
              <a:t>) (Musée </a:t>
            </a:r>
            <a:r>
              <a:rPr lang="fr-FR" sz="700" dirty="0">
                <a:latin typeface="Century Gothic" pitchFamily="34" charset="0"/>
              </a:rPr>
              <a:t>cantonal des beaux-arts de </a:t>
            </a:r>
            <a:r>
              <a:rPr lang="fr-FR" sz="700" dirty="0" smtClean="0">
                <a:latin typeface="Century Gothic" pitchFamily="34" charset="0"/>
              </a:rPr>
              <a:t>Lausanne)</a:t>
            </a:r>
          </a:p>
        </p:txBody>
      </p:sp>
      <p:pic>
        <p:nvPicPr>
          <p:cNvPr id="1030" name="Picture 6" descr="Résultat de recherche d'images pour &quot;tel prince telle religion charles quint&qu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66016" y="646331"/>
            <a:ext cx="4633783" cy="231689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604" t="1021" r="549" b="886"/>
          <a:stretch/>
        </p:blipFill>
        <p:spPr bwMode="auto">
          <a:xfrm>
            <a:off x="3306574" y="2735298"/>
            <a:ext cx="5555739" cy="405196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51668" y="646331"/>
            <a:ext cx="5510645" cy="2031325"/>
          </a:xfrm>
          <a:prstGeom prst="rect">
            <a:avLst/>
          </a:prstGeom>
          <a:solidFill>
            <a:schemeClr val="bg1">
              <a:alpha val="49000"/>
            </a:schemeClr>
          </a:solidFill>
          <a:ln>
            <a:solidFill>
              <a:schemeClr val="tx1"/>
            </a:solidFill>
          </a:ln>
        </p:spPr>
        <p:txBody>
          <a:bodyPr wrap="square">
            <a:spAutoFit/>
          </a:bodyPr>
          <a:lstStyle/>
          <a:p>
            <a:pPr algn="ctr"/>
            <a:r>
              <a:rPr lang="fr-FR" sz="900" b="1" u="sng" dirty="0" smtClean="0">
                <a:latin typeface="Century Gothic" pitchFamily="34" charset="0"/>
              </a:rPr>
              <a:t>Déroulement</a:t>
            </a:r>
          </a:p>
          <a:p>
            <a:pPr algn="just"/>
            <a:r>
              <a:rPr lang="fr-FR" sz="900" dirty="0" smtClean="0">
                <a:latin typeface="Century Gothic" pitchFamily="34" charset="0"/>
              </a:rPr>
              <a:t>En </a:t>
            </a:r>
            <a:r>
              <a:rPr lang="fr-FR" sz="900" b="1" dirty="0">
                <a:latin typeface="Century Gothic" pitchFamily="34" charset="0"/>
              </a:rPr>
              <a:t>Août 1572</a:t>
            </a:r>
            <a:r>
              <a:rPr lang="fr-FR" sz="900" dirty="0">
                <a:latin typeface="Century Gothic" pitchFamily="34" charset="0"/>
              </a:rPr>
              <a:t>, le protestant </a:t>
            </a:r>
            <a:r>
              <a:rPr lang="fr-FR" sz="900" b="1" dirty="0">
                <a:latin typeface="Century Gothic" pitchFamily="34" charset="0"/>
              </a:rPr>
              <a:t>Henri de Navarre </a:t>
            </a:r>
            <a:r>
              <a:rPr lang="fr-FR" sz="900" dirty="0">
                <a:latin typeface="Century Gothic" pitchFamily="34" charset="0"/>
              </a:rPr>
              <a:t>se rend à Paris accompagné de nombreux protestants pour épouser </a:t>
            </a:r>
            <a:r>
              <a:rPr lang="fr-FR" sz="900" b="1" dirty="0">
                <a:latin typeface="Century Gothic" pitchFamily="34" charset="0"/>
              </a:rPr>
              <a:t>Marguerite</a:t>
            </a:r>
            <a:r>
              <a:rPr lang="fr-FR" sz="900" dirty="0">
                <a:latin typeface="Century Gothic" pitchFamily="34" charset="0"/>
              </a:rPr>
              <a:t>, la </a:t>
            </a:r>
            <a:r>
              <a:rPr lang="fr-FR" sz="900" b="1" dirty="0" smtClean="0">
                <a:latin typeface="Century Gothic" pitchFamily="34" charset="0"/>
              </a:rPr>
              <a:t>sœur </a:t>
            </a:r>
            <a:r>
              <a:rPr lang="fr-FR" sz="900" b="1" dirty="0">
                <a:latin typeface="Century Gothic" pitchFamily="34" charset="0"/>
              </a:rPr>
              <a:t>du roi Charles IX</a:t>
            </a:r>
            <a:r>
              <a:rPr lang="fr-FR" sz="900" dirty="0">
                <a:latin typeface="Century Gothic" pitchFamily="34" charset="0"/>
              </a:rPr>
              <a:t>. Ce mariage a pour but de pacifier les relations entre protestants et </a:t>
            </a:r>
            <a:r>
              <a:rPr lang="fr-FR" sz="900" dirty="0" smtClean="0">
                <a:latin typeface="Century Gothic" pitchFamily="34" charset="0"/>
              </a:rPr>
              <a:t>catholiques.</a:t>
            </a:r>
            <a:endParaRPr lang="fr-FR" sz="900" dirty="0">
              <a:latin typeface="Century Gothic" pitchFamily="34" charset="0"/>
            </a:endParaRPr>
          </a:p>
          <a:p>
            <a:pPr algn="just"/>
            <a:r>
              <a:rPr lang="fr-FR" sz="900" dirty="0">
                <a:latin typeface="Century Gothic" pitchFamily="34" charset="0"/>
              </a:rPr>
              <a:t>Un catholique essaie d'assassiner le chef des protestants Coligny. Il agit sans doute sur l'ordre du duc de Guise, chef du parti catholique.</a:t>
            </a:r>
          </a:p>
          <a:p>
            <a:pPr algn="just"/>
            <a:r>
              <a:rPr lang="fr-FR" sz="900" dirty="0">
                <a:latin typeface="Century Gothic" pitchFamily="34" charset="0"/>
              </a:rPr>
              <a:t>Les nobles protestants demandent justice au roi contre le duc de Guise. Ils se font menaçants. Sous la pression du duc de Guise et de sa mère Catherine de Médicis, Charles IX ordonne alors le massacre.</a:t>
            </a:r>
          </a:p>
          <a:p>
            <a:pPr algn="just"/>
            <a:r>
              <a:rPr lang="fr-FR" sz="900" dirty="0">
                <a:latin typeface="Century Gothic" pitchFamily="34" charset="0"/>
              </a:rPr>
              <a:t>Le 24 Août à l'aube, Coligny et les nobles protestants sont assassinés. Puis jusqu'au 30 Août, les </a:t>
            </a:r>
            <a:r>
              <a:rPr lang="fr-FR" sz="900" dirty="0" smtClean="0">
                <a:latin typeface="Century Gothic" pitchFamily="34" charset="0"/>
              </a:rPr>
              <a:t>Parisiens </a:t>
            </a:r>
            <a:r>
              <a:rPr lang="fr-FR" sz="900" dirty="0">
                <a:latin typeface="Century Gothic" pitchFamily="34" charset="0"/>
              </a:rPr>
              <a:t>catholiques, massacrent tous les protestants qu'ils trouvent. On comptera près de 3000 morts. Les assassinats de protestants s'étendent à d'autres villes du royaume jusqu'en Octobre. </a:t>
            </a:r>
          </a:p>
          <a:p>
            <a:pPr algn="just"/>
            <a:r>
              <a:rPr lang="fr-FR" sz="900" dirty="0">
                <a:latin typeface="Century Gothic" pitchFamily="34" charset="0"/>
              </a:rPr>
              <a:t>A la suite de la Saint Barthélémy, une nouvelle guerre de religion oppose les protestants, qui se réfugient dans leurs places fortes, au roi.</a:t>
            </a:r>
          </a:p>
        </p:txBody>
      </p:sp>
      <p:pic>
        <p:nvPicPr>
          <p:cNvPr id="1034" name="Picture 10" descr="Résultat de recherche d'images pour &quot;edit de nantes 1598&quot;"/>
          <p:cNvPicPr>
            <a:picLocks noChangeAspect="1" noChangeArrowheads="1"/>
          </p:cNvPicPr>
          <p:nvPr/>
        </p:nvPicPr>
        <p:blipFill>
          <a:blip r:embed="rId7" cstate="email">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3306574" y="646331"/>
            <a:ext cx="5555739" cy="3709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https://actualitechretienne.files.wordpress.com/2013/08/edit-nantes.jp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74461" y1="92254" x2="97845" y2="93499"/>
                        <a14:foregroundMark x1="69673" y1="74827" x2="84517" y2="84371"/>
                        <a14:foregroundMark x1="3512" y1="55740" x2="4948" y2="66113"/>
                      </a14:backgroundRemoval>
                    </a14:imgEffect>
                  </a14:imgLayer>
                </a14:imgProps>
              </a:ext>
              <a:ext uri="{28A0092B-C50C-407E-A947-70E740481C1C}">
                <a14:useLocalDpi xmlns:a14="http://schemas.microsoft.com/office/drawing/2010/main"/>
              </a:ext>
            </a:extLst>
          </a:blip>
          <a:srcRect/>
          <a:stretch>
            <a:fillRect/>
          </a:stretch>
        </p:blipFill>
        <p:spPr bwMode="auto">
          <a:xfrm>
            <a:off x="4019631" y="4239000"/>
            <a:ext cx="4397874" cy="253764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6" name="Picture 2" descr="Image associÃ©e"/>
          <p:cNvPicPr>
            <a:picLocks noChangeAspect="1" noChangeArrowheads="1"/>
          </p:cNvPicPr>
          <p:nvPr/>
        </p:nvPicPr>
        <p:blipFill rotWithShape="1">
          <a:blip r:embed="rId11" cstate="email">
            <a:extLst>
              <a:ext uri="{BEBA8EAE-BF5A-486C-A8C5-ECC9F3942E4B}">
                <a14:imgProps xmlns:a14="http://schemas.microsoft.com/office/drawing/2010/main">
                  <a14:imgLayer r:embed="rId12">
                    <a14:imgEffect>
                      <a14:backgroundRemoval t="8786" b="90256" l="17466" r="85274">
                        <a14:foregroundMark x1="21575" y1="14058" x2="82363" y2="15016"/>
                        <a14:foregroundMark x1="22774" y1="21885" x2="53767" y2="69808"/>
                        <a14:foregroundMark x1="23116" y1="53674" x2="22260" y2="88179"/>
                        <a14:foregroundMark x1="35959" y1="30990" x2="76370" y2="30192"/>
                        <a14:foregroundMark x1="84247" y1="59585" x2="83219" y2="74920"/>
                        <a14:foregroundMark x1="84589" y1="56070" x2="85103" y2="35783"/>
                        <a14:foregroundMark x1="81579" y1="21182" x2="27895" y2="20690"/>
                        <a14:foregroundMark x1="75789" y1="50739" x2="37895" y2="77833"/>
                        <a14:foregroundMark x1="74211" y1="46798" x2="78421" y2="54187"/>
                      </a14:backgroundRemoval>
                    </a14:imgEffect>
                  </a14:imgLayer>
                </a14:imgProps>
              </a:ext>
              <a:ext uri="{28A0092B-C50C-407E-A947-70E740481C1C}">
                <a14:useLocalDpi xmlns:a14="http://schemas.microsoft.com/office/drawing/2010/main"/>
              </a:ext>
            </a:extLst>
          </a:blip>
          <a:srcRect l="17469" t="8729" r="14646" b="9907"/>
          <a:stretch/>
        </p:blipFill>
        <p:spPr bwMode="auto">
          <a:xfrm rot="20619349">
            <a:off x="8449231" y="120404"/>
            <a:ext cx="535335" cy="68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457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wipe(left)">
                                      <p:cBhvr>
                                        <p:cTn id="22" dur="500"/>
                                        <p:tgtEl>
                                          <p:spTgt spid="2">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 calcmode="lin" valueType="num">
                                      <p:cBhvr>
                                        <p:cTn id="32" dur="500" fill="hold"/>
                                        <p:tgtEl>
                                          <p:spTgt spid="1030"/>
                                        </p:tgtEl>
                                        <p:attrNameLst>
                                          <p:attrName>ppt_w</p:attrName>
                                        </p:attrNameLst>
                                      </p:cBhvr>
                                      <p:tavLst>
                                        <p:tav tm="0">
                                          <p:val>
                                            <p:fltVal val="0"/>
                                          </p:val>
                                        </p:tav>
                                        <p:tav tm="100000">
                                          <p:val>
                                            <p:strVal val="#ppt_w"/>
                                          </p:val>
                                        </p:tav>
                                      </p:tavLst>
                                    </p:anim>
                                    <p:anim calcmode="lin" valueType="num">
                                      <p:cBhvr>
                                        <p:cTn id="33" dur="500" fill="hold"/>
                                        <p:tgtEl>
                                          <p:spTgt spid="1030"/>
                                        </p:tgtEl>
                                        <p:attrNameLst>
                                          <p:attrName>ppt_h</p:attrName>
                                        </p:attrNameLst>
                                      </p:cBhvr>
                                      <p:tavLst>
                                        <p:tav tm="0">
                                          <p:val>
                                            <p:fltVal val="0"/>
                                          </p:val>
                                        </p:tav>
                                        <p:tav tm="100000">
                                          <p:val>
                                            <p:strVal val="#ppt_h"/>
                                          </p:val>
                                        </p:tav>
                                      </p:tavLst>
                                    </p:anim>
                                    <p:animEffect transition="in" filter="fade">
                                      <p:cBhvr>
                                        <p:cTn id="34" dur="500"/>
                                        <p:tgtEl>
                                          <p:spTgt spid="1030"/>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left)">
                                      <p:cBhvr>
                                        <p:cTn id="43" dur="500"/>
                                        <p:tgtEl>
                                          <p:spTgt spid="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030"/>
                                        </p:tgtEl>
                                      </p:cBhvr>
                                    </p:animEffect>
                                    <p:set>
                                      <p:cBhvr>
                                        <p:cTn id="48" dur="1" fill="hold">
                                          <p:stCondLst>
                                            <p:cond delay="499"/>
                                          </p:stCondLst>
                                        </p:cTn>
                                        <p:tgtEl>
                                          <p:spTgt spid="1030"/>
                                        </p:tgtEl>
                                        <p:attrNameLst>
                                          <p:attrName>style.visibility</p:attrName>
                                        </p:attrNameLst>
                                      </p:cBhvr>
                                      <p:to>
                                        <p:strVal val="hidden"/>
                                      </p:to>
                                    </p:se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1028"/>
                                        </p:tgtEl>
                                        <p:attrNameLst>
                                          <p:attrName>style.visibility</p:attrName>
                                        </p:attrNameLst>
                                      </p:cBhvr>
                                      <p:to>
                                        <p:strVal val="visible"/>
                                      </p:to>
                                    </p:set>
                                    <p:anim calcmode="lin" valueType="num">
                                      <p:cBhvr>
                                        <p:cTn id="52" dur="500" fill="hold"/>
                                        <p:tgtEl>
                                          <p:spTgt spid="1028"/>
                                        </p:tgtEl>
                                        <p:attrNameLst>
                                          <p:attrName>ppt_w</p:attrName>
                                        </p:attrNameLst>
                                      </p:cBhvr>
                                      <p:tavLst>
                                        <p:tav tm="0">
                                          <p:val>
                                            <p:fltVal val="0"/>
                                          </p:val>
                                        </p:tav>
                                        <p:tav tm="100000">
                                          <p:val>
                                            <p:strVal val="#ppt_w"/>
                                          </p:val>
                                        </p:tav>
                                      </p:tavLst>
                                    </p:anim>
                                    <p:anim calcmode="lin" valueType="num">
                                      <p:cBhvr>
                                        <p:cTn id="53" dur="500" fill="hold"/>
                                        <p:tgtEl>
                                          <p:spTgt spid="1028"/>
                                        </p:tgtEl>
                                        <p:attrNameLst>
                                          <p:attrName>ppt_h</p:attrName>
                                        </p:attrNameLst>
                                      </p:cBhvr>
                                      <p:tavLst>
                                        <p:tav tm="0">
                                          <p:val>
                                            <p:fltVal val="0"/>
                                          </p:val>
                                        </p:tav>
                                        <p:tav tm="100000">
                                          <p:val>
                                            <p:strVal val="#ppt_h"/>
                                          </p:val>
                                        </p:tav>
                                      </p:tavLst>
                                    </p:anim>
                                    <p:animEffect transition="in" filter="fade">
                                      <p:cBhvr>
                                        <p:cTn id="54" dur="500"/>
                                        <p:tgtEl>
                                          <p:spTgt spid="1028"/>
                                        </p:tgtEl>
                                      </p:cBhvr>
                                    </p:animEffect>
                                  </p:childTnLst>
                                </p:cTn>
                              </p:par>
                              <p:par>
                                <p:cTn id="55" presetID="2" presetClass="entr" presetSubtype="4" fill="hold" grpId="0" nodeType="with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 calcmode="lin" valueType="num">
                                      <p:cBhvr additive="base">
                                        <p:cTn id="5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028"/>
                                        </p:tgtEl>
                                      </p:cBhvr>
                                    </p:animEffect>
                                    <p:set>
                                      <p:cBhvr>
                                        <p:cTn id="68" dur="1" fill="hold">
                                          <p:stCondLst>
                                            <p:cond delay="499"/>
                                          </p:stCondLst>
                                        </p:cTn>
                                        <p:tgtEl>
                                          <p:spTgt spid="102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nodeType="clickEffect">
                                  <p:stCondLst>
                                    <p:cond delay="0"/>
                                  </p:stCondLst>
                                  <p:childTnLst>
                                    <p:animScale>
                                      <p:cBhvr>
                                        <p:cTn id="77" dur="2000" fill="hold"/>
                                        <p:tgtEl>
                                          <p:spTgt spid="1026"/>
                                        </p:tgtEl>
                                      </p:cBhvr>
                                      <p:by x="50000" y="50000"/>
                                    </p:animScale>
                                  </p:childTnLst>
                                </p:cTn>
                              </p:par>
                              <p:par>
                                <p:cTn id="78" presetID="42" presetClass="path" presetSubtype="0" accel="50000" decel="50000" fill="hold" nodeType="withEffect">
                                  <p:stCondLst>
                                    <p:cond delay="0"/>
                                  </p:stCondLst>
                                  <p:childTnLst>
                                    <p:animMotion origin="layout" path="M -4.72222E-6 2.56072E-6 L -0.49618 0.09253 " pathEditMode="relative" rAng="0" ptsTypes="AA">
                                      <p:cBhvr>
                                        <p:cTn id="79" dur="2000" fill="hold"/>
                                        <p:tgtEl>
                                          <p:spTgt spid="1026"/>
                                        </p:tgtEl>
                                        <p:attrNameLst>
                                          <p:attrName>ppt_x</p:attrName>
                                          <p:attrName>ppt_y</p:attrName>
                                        </p:attrNameLst>
                                      </p:cBhvr>
                                      <p:rCtr x="-24809" y="4626"/>
                                    </p:animMotion>
                                  </p:childTnLst>
                                </p:cTn>
                              </p:par>
                              <p:par>
                                <p:cTn id="80" presetID="10" presetClass="exit" presetSubtype="0" fill="hold" grpId="1" nodeType="withEffect">
                                  <p:stCondLst>
                                    <p:cond delay="0"/>
                                  </p:stCondLst>
                                  <p:childTnLst>
                                    <p:animEffect transition="out" filter="fade">
                                      <p:cBhvr>
                                        <p:cTn id="81" dur="500"/>
                                        <p:tgtEl>
                                          <p:spTgt spid="4">
                                            <p:txEl>
                                              <p:pRg st="0" end="0"/>
                                            </p:txEl>
                                          </p:spTgt>
                                        </p:tgtEl>
                                      </p:cBhvr>
                                    </p:animEffect>
                                    <p:set>
                                      <p:cBhvr>
                                        <p:cTn id="82" dur="1" fill="hold">
                                          <p:stCondLst>
                                            <p:cond delay="499"/>
                                          </p:stCondLst>
                                        </p:cTn>
                                        <p:tgtEl>
                                          <p:spTgt spid="4">
                                            <p:txEl>
                                              <p:pRg st="0" end="0"/>
                                            </p:txEl>
                                          </p:spTgt>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
                                            <p:txEl>
                                              <p:pRg st="1" end="1"/>
                                            </p:txEl>
                                          </p:spTgt>
                                        </p:tgtEl>
                                      </p:cBhvr>
                                    </p:animEffect>
                                    <p:set>
                                      <p:cBhvr>
                                        <p:cTn id="85"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032"/>
                                        </p:tgtEl>
                                        <p:attrNameLst>
                                          <p:attrName>style.visibility</p:attrName>
                                        </p:attrNameLst>
                                      </p:cBhvr>
                                      <p:to>
                                        <p:strVal val="visible"/>
                                      </p:to>
                                    </p:set>
                                    <p:anim calcmode="lin" valueType="num">
                                      <p:cBhvr>
                                        <p:cTn id="90" dur="500" fill="hold"/>
                                        <p:tgtEl>
                                          <p:spTgt spid="1032"/>
                                        </p:tgtEl>
                                        <p:attrNameLst>
                                          <p:attrName>ppt_w</p:attrName>
                                        </p:attrNameLst>
                                      </p:cBhvr>
                                      <p:tavLst>
                                        <p:tav tm="0">
                                          <p:val>
                                            <p:fltVal val="0"/>
                                          </p:val>
                                        </p:tav>
                                        <p:tav tm="100000">
                                          <p:val>
                                            <p:strVal val="#ppt_w"/>
                                          </p:val>
                                        </p:tav>
                                      </p:tavLst>
                                    </p:anim>
                                    <p:anim calcmode="lin" valueType="num">
                                      <p:cBhvr>
                                        <p:cTn id="91" dur="500" fill="hold"/>
                                        <p:tgtEl>
                                          <p:spTgt spid="1032"/>
                                        </p:tgtEl>
                                        <p:attrNameLst>
                                          <p:attrName>ppt_h</p:attrName>
                                        </p:attrNameLst>
                                      </p:cBhvr>
                                      <p:tavLst>
                                        <p:tav tm="0">
                                          <p:val>
                                            <p:fltVal val="0"/>
                                          </p:val>
                                        </p:tav>
                                        <p:tav tm="100000">
                                          <p:val>
                                            <p:strVal val="#ppt_h"/>
                                          </p:val>
                                        </p:tav>
                                      </p:tavLst>
                                    </p:anim>
                                    <p:animEffect transition="in" filter="fade">
                                      <p:cBhvr>
                                        <p:cTn id="92" dur="500"/>
                                        <p:tgtEl>
                                          <p:spTgt spid="1032"/>
                                        </p:tgtEl>
                                      </p:cBhvr>
                                    </p:animEffect>
                                  </p:childTnLst>
                                </p:cTn>
                              </p:par>
                              <p:par>
                                <p:cTn id="93" presetID="2" presetClass="entr" presetSubtype="4" fill="hold" grpId="0" nodeType="withEffect">
                                  <p:stCondLst>
                                    <p:cond delay="0"/>
                                  </p:stCondLst>
                                  <p:childTnLst>
                                    <p:set>
                                      <p:cBhvr>
                                        <p:cTn id="94" dur="1" fill="hold">
                                          <p:stCondLst>
                                            <p:cond delay="0"/>
                                          </p:stCondLst>
                                        </p:cTn>
                                        <p:tgtEl>
                                          <p:spTgt spid="4">
                                            <p:txEl>
                                              <p:pRg st="2" end="2"/>
                                            </p:txEl>
                                          </p:spTgt>
                                        </p:tgtEl>
                                        <p:attrNameLst>
                                          <p:attrName>style.visibility</p:attrName>
                                        </p:attrNameLst>
                                      </p:cBhvr>
                                      <p:to>
                                        <p:strVal val="visible"/>
                                      </p:to>
                                    </p:set>
                                    <p:anim calcmode="lin" valueType="num">
                                      <p:cBhvr additive="base">
                                        <p:cTn id="9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grpId="0" nodeType="clickEffect">
                                  <p:stCondLst>
                                    <p:cond delay="0"/>
                                  </p:stCondLst>
                                  <p:childTnLst>
                                    <p:set>
                                      <p:cBhvr>
                                        <p:cTn id="104" dur="1" fill="hold">
                                          <p:stCondLst>
                                            <p:cond delay="0"/>
                                          </p:stCondLst>
                                        </p:cTn>
                                        <p:tgtEl>
                                          <p:spTgt spid="5"/>
                                        </p:tgtEl>
                                        <p:attrNameLst>
                                          <p:attrName>style.visibility</p:attrName>
                                        </p:attrNameLst>
                                      </p:cBhvr>
                                      <p:to>
                                        <p:strVal val="visible"/>
                                      </p:to>
                                    </p:set>
                                    <p:anim calcmode="lin" valueType="num">
                                      <p:cBhvr additive="base">
                                        <p:cTn id="105" dur="500" fill="hold"/>
                                        <p:tgtEl>
                                          <p:spTgt spid="5"/>
                                        </p:tgtEl>
                                        <p:attrNameLst>
                                          <p:attrName>ppt_x</p:attrName>
                                        </p:attrNameLst>
                                      </p:cBhvr>
                                      <p:tavLst>
                                        <p:tav tm="0">
                                          <p:val>
                                            <p:strVal val="1+#ppt_w/2"/>
                                          </p:val>
                                        </p:tav>
                                        <p:tav tm="100000">
                                          <p:val>
                                            <p:strVal val="#ppt_x"/>
                                          </p:val>
                                        </p:tav>
                                      </p:tavLst>
                                    </p:anim>
                                    <p:anim calcmode="lin" valueType="num">
                                      <p:cBhvr additive="base">
                                        <p:cTn id="10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1032"/>
                                        </p:tgtEl>
                                      </p:cBhvr>
                                    </p:animEffect>
                                    <p:set>
                                      <p:cBhvr>
                                        <p:cTn id="111" dur="1" fill="hold">
                                          <p:stCondLst>
                                            <p:cond delay="499"/>
                                          </p:stCondLst>
                                        </p:cTn>
                                        <p:tgtEl>
                                          <p:spTgt spid="103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5"/>
                                        </p:tgtEl>
                                      </p:cBhvr>
                                    </p:animEffect>
                                    <p:set>
                                      <p:cBhvr>
                                        <p:cTn id="114" dur="1" fill="hold">
                                          <p:stCondLst>
                                            <p:cond delay="499"/>
                                          </p:stCondLst>
                                        </p:cTn>
                                        <p:tgtEl>
                                          <p:spTgt spid="5"/>
                                        </p:tgtEl>
                                        <p:attrNameLst>
                                          <p:attrName>style.visibility</p:attrName>
                                        </p:attrNameLst>
                                      </p:cBhvr>
                                      <p:to>
                                        <p:strVal val="hidden"/>
                                      </p:to>
                                    </p:set>
                                  </p:childTnLst>
                                </p:cTn>
                              </p:par>
                              <p:par>
                                <p:cTn id="115" presetID="10" presetClass="exit" presetSubtype="0" fill="hold" grpId="2" nodeType="withEffect">
                                  <p:stCondLst>
                                    <p:cond delay="0"/>
                                  </p:stCondLst>
                                  <p:childTnLst>
                                    <p:animEffect transition="out" filter="fade">
                                      <p:cBhvr>
                                        <p:cTn id="116" dur="500"/>
                                        <p:tgtEl>
                                          <p:spTgt spid="4">
                                            <p:txEl>
                                              <p:pRg st="0" end="0"/>
                                            </p:txEl>
                                          </p:spTgt>
                                        </p:tgtEl>
                                      </p:cBhvr>
                                    </p:animEffect>
                                    <p:set>
                                      <p:cBhvr>
                                        <p:cTn id="117" dur="1" fill="hold">
                                          <p:stCondLst>
                                            <p:cond delay="499"/>
                                          </p:stCondLst>
                                        </p:cTn>
                                        <p:tgtEl>
                                          <p:spTgt spid="4">
                                            <p:txEl>
                                              <p:pRg st="0" end="0"/>
                                            </p:txEl>
                                          </p:spTgt>
                                        </p:tgtEl>
                                        <p:attrNameLst>
                                          <p:attrName>style.visibility</p:attrName>
                                        </p:attrNameLst>
                                      </p:cBhvr>
                                      <p:to>
                                        <p:strVal val="hidden"/>
                                      </p:to>
                                    </p:set>
                                  </p:childTnLst>
                                </p:cTn>
                              </p:par>
                              <p:par>
                                <p:cTn id="118" presetID="10" presetClass="exit" presetSubtype="0" fill="hold" grpId="2" nodeType="withEffect">
                                  <p:stCondLst>
                                    <p:cond delay="0"/>
                                  </p:stCondLst>
                                  <p:childTnLst>
                                    <p:animEffect transition="out" filter="fade">
                                      <p:cBhvr>
                                        <p:cTn id="119" dur="500"/>
                                        <p:tgtEl>
                                          <p:spTgt spid="4">
                                            <p:txEl>
                                              <p:pRg st="1" end="1"/>
                                            </p:txEl>
                                          </p:spTgt>
                                        </p:tgtEl>
                                      </p:cBhvr>
                                    </p:animEffect>
                                    <p:set>
                                      <p:cBhvr>
                                        <p:cTn id="120" dur="1" fill="hold">
                                          <p:stCondLst>
                                            <p:cond delay="499"/>
                                          </p:stCondLst>
                                        </p:cTn>
                                        <p:tgtEl>
                                          <p:spTgt spid="4">
                                            <p:txEl>
                                              <p:pRg st="1" end="1"/>
                                            </p:txEl>
                                          </p:spTgt>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500"/>
                                        <p:tgtEl>
                                          <p:spTgt spid="4">
                                            <p:txEl>
                                              <p:pRg st="2" end="2"/>
                                            </p:txEl>
                                          </p:spTgt>
                                        </p:tgtEl>
                                      </p:cBhvr>
                                    </p:animEffect>
                                    <p:set>
                                      <p:cBhvr>
                                        <p:cTn id="123"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
                                            <p:txEl>
                                              <p:pRg st="5" end="5"/>
                                            </p:txEl>
                                          </p:spTgt>
                                        </p:tgtEl>
                                        <p:attrNameLst>
                                          <p:attrName>style.visibility</p:attrName>
                                        </p:attrNameLst>
                                      </p:cBhvr>
                                      <p:to>
                                        <p:strVal val="visible"/>
                                      </p:to>
                                    </p:set>
                                    <p:animEffect transition="in" filter="wipe(left)">
                                      <p:cBhvr>
                                        <p:cTn id="128" dur="500"/>
                                        <p:tgtEl>
                                          <p:spTgt spid="2">
                                            <p:txEl>
                                              <p:pRg st="5" end="5"/>
                                            </p:txEl>
                                          </p:spTgt>
                                        </p:tgtEl>
                                      </p:cBhvr>
                                    </p:animEffect>
                                  </p:childTnLst>
                                </p:cTn>
                              </p:par>
                            </p:childTnLst>
                          </p:cTn>
                        </p:par>
                        <p:par>
                          <p:cTn id="129" fill="hold">
                            <p:stCondLst>
                              <p:cond delay="500"/>
                            </p:stCondLst>
                            <p:childTnLst>
                              <p:par>
                                <p:cTn id="130" presetID="53" presetClass="entr" presetSubtype="16" fill="hold" nodeType="afterEffect">
                                  <p:stCondLst>
                                    <p:cond delay="0"/>
                                  </p:stCondLst>
                                  <p:childTnLst>
                                    <p:set>
                                      <p:cBhvr>
                                        <p:cTn id="131" dur="1" fill="hold">
                                          <p:stCondLst>
                                            <p:cond delay="0"/>
                                          </p:stCondLst>
                                        </p:cTn>
                                        <p:tgtEl>
                                          <p:spTgt spid="1034"/>
                                        </p:tgtEl>
                                        <p:attrNameLst>
                                          <p:attrName>style.visibility</p:attrName>
                                        </p:attrNameLst>
                                      </p:cBhvr>
                                      <p:to>
                                        <p:strVal val="visible"/>
                                      </p:to>
                                    </p:set>
                                    <p:anim calcmode="lin" valueType="num">
                                      <p:cBhvr>
                                        <p:cTn id="132" dur="500" fill="hold"/>
                                        <p:tgtEl>
                                          <p:spTgt spid="1034"/>
                                        </p:tgtEl>
                                        <p:attrNameLst>
                                          <p:attrName>ppt_w</p:attrName>
                                        </p:attrNameLst>
                                      </p:cBhvr>
                                      <p:tavLst>
                                        <p:tav tm="0">
                                          <p:val>
                                            <p:fltVal val="0"/>
                                          </p:val>
                                        </p:tav>
                                        <p:tav tm="100000">
                                          <p:val>
                                            <p:strVal val="#ppt_w"/>
                                          </p:val>
                                        </p:tav>
                                      </p:tavLst>
                                    </p:anim>
                                    <p:anim calcmode="lin" valueType="num">
                                      <p:cBhvr>
                                        <p:cTn id="133" dur="500" fill="hold"/>
                                        <p:tgtEl>
                                          <p:spTgt spid="1034"/>
                                        </p:tgtEl>
                                        <p:attrNameLst>
                                          <p:attrName>ppt_h</p:attrName>
                                        </p:attrNameLst>
                                      </p:cBhvr>
                                      <p:tavLst>
                                        <p:tav tm="0">
                                          <p:val>
                                            <p:fltVal val="0"/>
                                          </p:val>
                                        </p:tav>
                                        <p:tav tm="100000">
                                          <p:val>
                                            <p:strVal val="#ppt_h"/>
                                          </p:val>
                                        </p:tav>
                                      </p:tavLst>
                                    </p:anim>
                                    <p:animEffect transition="in" filter="fade">
                                      <p:cBhvr>
                                        <p:cTn id="134" dur="500"/>
                                        <p:tgtEl>
                                          <p:spTgt spid="1034"/>
                                        </p:tgtEl>
                                      </p:cBhvr>
                                    </p:animEffect>
                                  </p:childTnLst>
                                </p:cTn>
                              </p:par>
                            </p:childTnLst>
                          </p:cTn>
                        </p:par>
                        <p:par>
                          <p:cTn id="135" fill="hold">
                            <p:stCondLst>
                              <p:cond delay="1000"/>
                            </p:stCondLst>
                            <p:childTnLst>
                              <p:par>
                                <p:cTn id="136" presetID="31" presetClass="entr" presetSubtype="0" fill="hold" nodeType="afterEffect">
                                  <p:stCondLst>
                                    <p:cond delay="0"/>
                                  </p:stCondLst>
                                  <p:childTnLst>
                                    <p:set>
                                      <p:cBhvr>
                                        <p:cTn id="137" dur="1" fill="hold">
                                          <p:stCondLst>
                                            <p:cond delay="0"/>
                                          </p:stCondLst>
                                        </p:cTn>
                                        <p:tgtEl>
                                          <p:spTgt spid="1036"/>
                                        </p:tgtEl>
                                        <p:attrNameLst>
                                          <p:attrName>style.visibility</p:attrName>
                                        </p:attrNameLst>
                                      </p:cBhvr>
                                      <p:to>
                                        <p:strVal val="visible"/>
                                      </p:to>
                                    </p:set>
                                    <p:anim calcmode="lin" valueType="num">
                                      <p:cBhvr>
                                        <p:cTn id="138" dur="1000" fill="hold"/>
                                        <p:tgtEl>
                                          <p:spTgt spid="1036"/>
                                        </p:tgtEl>
                                        <p:attrNameLst>
                                          <p:attrName>ppt_w</p:attrName>
                                        </p:attrNameLst>
                                      </p:cBhvr>
                                      <p:tavLst>
                                        <p:tav tm="0">
                                          <p:val>
                                            <p:fltVal val="0"/>
                                          </p:val>
                                        </p:tav>
                                        <p:tav tm="100000">
                                          <p:val>
                                            <p:strVal val="#ppt_w"/>
                                          </p:val>
                                        </p:tav>
                                      </p:tavLst>
                                    </p:anim>
                                    <p:anim calcmode="lin" valueType="num">
                                      <p:cBhvr>
                                        <p:cTn id="139" dur="1000" fill="hold"/>
                                        <p:tgtEl>
                                          <p:spTgt spid="1036"/>
                                        </p:tgtEl>
                                        <p:attrNameLst>
                                          <p:attrName>ppt_h</p:attrName>
                                        </p:attrNameLst>
                                      </p:cBhvr>
                                      <p:tavLst>
                                        <p:tav tm="0">
                                          <p:val>
                                            <p:fltVal val="0"/>
                                          </p:val>
                                        </p:tav>
                                        <p:tav tm="100000">
                                          <p:val>
                                            <p:strVal val="#ppt_h"/>
                                          </p:val>
                                        </p:tav>
                                      </p:tavLst>
                                    </p:anim>
                                    <p:anim calcmode="lin" valueType="num">
                                      <p:cBhvr>
                                        <p:cTn id="140" dur="1000" fill="hold"/>
                                        <p:tgtEl>
                                          <p:spTgt spid="1036"/>
                                        </p:tgtEl>
                                        <p:attrNameLst>
                                          <p:attrName>style.rotation</p:attrName>
                                        </p:attrNameLst>
                                      </p:cBhvr>
                                      <p:tavLst>
                                        <p:tav tm="0">
                                          <p:val>
                                            <p:fltVal val="90"/>
                                          </p:val>
                                        </p:tav>
                                        <p:tav tm="100000">
                                          <p:val>
                                            <p:fltVal val="0"/>
                                          </p:val>
                                        </p:tav>
                                      </p:tavLst>
                                    </p:anim>
                                    <p:animEffect transition="in" filter="fade">
                                      <p:cBhvr>
                                        <p:cTn id="141" dur="1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build="p"/>
      <p:bldP spid="4" grpId="1" build="allAtOnce"/>
      <p:bldP spid="4" grpId="2" build="allAtOnce"/>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7011" y="309231"/>
            <a:ext cx="2886989" cy="7643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3" name="Rectangle 2"/>
          <p:cNvSpPr/>
          <p:nvPr/>
        </p:nvSpPr>
        <p:spPr>
          <a:xfrm>
            <a:off x="6257012" y="480229"/>
            <a:ext cx="2886989"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Conclusion</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4" name="Rectangle 3"/>
          <p:cNvSpPr/>
          <p:nvPr/>
        </p:nvSpPr>
        <p:spPr>
          <a:xfrm>
            <a:off x="359470" y="309231"/>
            <a:ext cx="5476289" cy="2246769"/>
          </a:xfrm>
          <a:prstGeom prst="rect">
            <a:avLst/>
          </a:prstGeom>
          <a:solidFill>
            <a:schemeClr val="lt1">
              <a:alpha val="46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400" dirty="0" smtClean="0">
                <a:solidFill>
                  <a:schemeClr val="tx1"/>
                </a:solidFill>
                <a:latin typeface="Century Gothic" pitchFamily="34" charset="0"/>
              </a:rPr>
              <a:t>Les XV</a:t>
            </a:r>
            <a:r>
              <a:rPr lang="fr-FR" sz="1400" baseline="30000" dirty="0" smtClean="0">
                <a:solidFill>
                  <a:schemeClr val="tx1"/>
                </a:solidFill>
                <a:latin typeface="Century Gothic" pitchFamily="34" charset="0"/>
              </a:rPr>
              <a:t>ème</a:t>
            </a:r>
            <a:r>
              <a:rPr lang="fr-FR" sz="1400" dirty="0" smtClean="0">
                <a:solidFill>
                  <a:schemeClr val="tx1"/>
                </a:solidFill>
                <a:latin typeface="Century Gothic" pitchFamily="34" charset="0"/>
              </a:rPr>
              <a:t> et XVI</a:t>
            </a:r>
            <a:r>
              <a:rPr lang="fr-FR" sz="1400" baseline="30000" dirty="0" smtClean="0">
                <a:solidFill>
                  <a:schemeClr val="tx1"/>
                </a:solidFill>
                <a:latin typeface="Century Gothic" pitchFamily="34" charset="0"/>
              </a:rPr>
              <a:t>ème</a:t>
            </a:r>
            <a:r>
              <a:rPr lang="fr-FR" sz="1400" dirty="0" smtClean="0">
                <a:solidFill>
                  <a:schemeClr val="tx1"/>
                </a:solidFill>
                <a:latin typeface="Century Gothic" pitchFamily="34" charset="0"/>
              </a:rPr>
              <a:t> siècles sont incontestablement une période de changements profonds et très rapides, une période de : </a:t>
            </a:r>
          </a:p>
          <a:p>
            <a:pPr marL="285750" indent="-285750" algn="just">
              <a:buFont typeface="Wingdings" pitchFamily="2" charset="2"/>
              <a:buChar char="ü"/>
            </a:pPr>
            <a:r>
              <a:rPr lang="fr-FR" sz="1400" dirty="0" smtClean="0">
                <a:solidFill>
                  <a:schemeClr val="tx1"/>
                </a:solidFill>
                <a:latin typeface="Century Gothic" pitchFamily="34" charset="0"/>
              </a:rPr>
              <a:t>bouillonnement intellectuel </a:t>
            </a:r>
          </a:p>
          <a:p>
            <a:pPr marL="285750" indent="-285750" algn="just">
              <a:buFont typeface="Wingdings" pitchFamily="2" charset="2"/>
              <a:buChar char="ü"/>
            </a:pPr>
            <a:r>
              <a:rPr lang="fr-FR" sz="1400" dirty="0" smtClean="0">
                <a:solidFill>
                  <a:schemeClr val="tx1"/>
                </a:solidFill>
                <a:latin typeface="Century Gothic" pitchFamily="34" charset="0"/>
              </a:rPr>
              <a:t>de renouveau artistique </a:t>
            </a:r>
          </a:p>
          <a:p>
            <a:pPr marL="285750" indent="-285750" algn="just">
              <a:buFont typeface="Wingdings" pitchFamily="2" charset="2"/>
              <a:buChar char="ü"/>
            </a:pPr>
            <a:r>
              <a:rPr lang="fr-FR" sz="1400" dirty="0" smtClean="0">
                <a:solidFill>
                  <a:schemeClr val="tx1"/>
                </a:solidFill>
                <a:latin typeface="Century Gothic" pitchFamily="34" charset="0"/>
              </a:rPr>
              <a:t>de questionnement religieux. </a:t>
            </a:r>
          </a:p>
          <a:p>
            <a:pPr algn="just"/>
            <a:r>
              <a:rPr lang="fr-FR" sz="1400" dirty="0" smtClean="0">
                <a:solidFill>
                  <a:schemeClr val="tx1"/>
                </a:solidFill>
                <a:latin typeface="Century Gothic" pitchFamily="34" charset="0"/>
              </a:rPr>
              <a:t>C’est en même temps, un siècle d’une violence extrême où l’on brûle les sorcières, où l’on multiplie les guerres faites au nom de la religion, où l’on établit la traite dans le Nouveau Monde...</a:t>
            </a:r>
            <a:endParaRPr lang="fr-FR" sz="1400" dirty="0">
              <a:solidFill>
                <a:schemeClr val="tx1"/>
              </a:solidFill>
              <a:latin typeface="Century Gothic" pitchFamily="34" charset="0"/>
            </a:endParaRPr>
          </a:p>
        </p:txBody>
      </p:sp>
      <p:pic>
        <p:nvPicPr>
          <p:cNvPr id="6" name="Picture 28" descr="http://bp3.blogger.com/_OSXAqUzQCEM/SJMIeNcmh4I/AAAAAAAADQc/WxKSM1cdKw8/s400/Michelangelo_portrait.jpg"/>
          <p:cNvPicPr preferRelativeResize="0">
            <a:picLocks noChangeArrowheads="1"/>
          </p:cNvPicPr>
          <p:nvPr/>
        </p:nvPicPr>
        <p:blipFill>
          <a:blip r:embed="rId2" cstate="email">
            <a:lum bright="10000" contrast="-13000"/>
            <a:extLst>
              <a:ext uri="{28A0092B-C50C-407E-A947-70E740481C1C}">
                <a14:useLocalDpi xmlns:a14="http://schemas.microsoft.com/office/drawing/2010/main"/>
              </a:ext>
            </a:extLst>
          </a:blip>
          <a:srcRect/>
          <a:stretch>
            <a:fillRect/>
          </a:stretch>
        </p:blipFill>
        <p:spPr bwMode="auto">
          <a:xfrm rot="992447">
            <a:off x="2474591" y="2873769"/>
            <a:ext cx="2016000" cy="2160000"/>
          </a:xfrm>
          <a:prstGeom prst="rect">
            <a:avLst/>
          </a:prstGeom>
          <a:noFill/>
          <a:ln>
            <a:solidFill>
              <a:schemeClr val="bg1"/>
            </a:solidFill>
          </a:ln>
        </p:spPr>
      </p:pic>
      <p:pic>
        <p:nvPicPr>
          <p:cNvPr id="5" name="Picture 36" descr="http://www.agoravox.fr/local/cache-vignettes/L400xH512/erasmejpg-97978a-424ca.jpg"/>
          <p:cNvPicPr preferRelativeResize="0">
            <a:picLocks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rot="21155503">
            <a:off x="392591" y="2717804"/>
            <a:ext cx="2196000" cy="2412000"/>
          </a:xfrm>
          <a:prstGeom prst="rect">
            <a:avLst/>
          </a:prstGeom>
          <a:noFill/>
          <a:ln>
            <a:solidFill>
              <a:schemeClr val="bg1"/>
            </a:solidFill>
          </a:ln>
        </p:spPr>
      </p:pic>
      <p:pic>
        <p:nvPicPr>
          <p:cNvPr id="7" name="Picture 43" descr="File:Luther46c.jpg"/>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41748">
            <a:off x="1680213" y="4731328"/>
            <a:ext cx="1800000" cy="2016000"/>
          </a:xfrm>
          <a:prstGeom prst="rect">
            <a:avLst/>
          </a:prstGeom>
          <a:noFill/>
          <a:ln>
            <a:solidFill>
              <a:schemeClr val="bg1"/>
            </a:solidFill>
          </a:ln>
        </p:spPr>
      </p:pic>
      <p:pic>
        <p:nvPicPr>
          <p:cNvPr id="2050" name="Picture 2" descr="https://upload.wikimedia.org/wikipedia/commons/9/9c/Wickiana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9287" y="3034151"/>
            <a:ext cx="3791277" cy="31730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839287" y="6190438"/>
            <a:ext cx="3791276" cy="338554"/>
          </a:xfrm>
          <a:prstGeom prst="rect">
            <a:avLst/>
          </a:prstGeom>
        </p:spPr>
        <p:txBody>
          <a:bodyPr wrap="square">
            <a:spAutoFit/>
          </a:bodyPr>
          <a:lstStyle/>
          <a:p>
            <a:r>
              <a:rPr lang="fr-FR" sz="800" dirty="0">
                <a:latin typeface="Century Gothic" pitchFamily="34" charset="0"/>
              </a:rPr>
              <a:t>La persécution des sorcières, représentation de Verena </a:t>
            </a:r>
            <a:r>
              <a:rPr lang="fr-FR" sz="800" dirty="0" err="1">
                <a:latin typeface="Century Gothic" pitchFamily="34" charset="0"/>
              </a:rPr>
              <a:t>Trost</a:t>
            </a:r>
            <a:r>
              <a:rPr lang="fr-FR" sz="800" dirty="0">
                <a:latin typeface="Century Gothic" pitchFamily="34" charset="0"/>
              </a:rPr>
              <a:t>, Barbara Meyer et Anna Lang (1574).</a:t>
            </a:r>
          </a:p>
        </p:txBody>
      </p:sp>
      <p:pic>
        <p:nvPicPr>
          <p:cNvPr id="2054" name="Picture 6" descr="Résultat de recherche d'images pour &quot;esclave plantation&qu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96513" y="2319937"/>
            <a:ext cx="4203697" cy="27940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392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3"/>
                                        </p:tgtEl>
                                        <p:attrNameLst>
                                          <p:attrName>ppt_y</p:attrName>
                                        </p:attrNameLst>
                                      </p:cBhvr>
                                      <p:tavLst>
                                        <p:tav tm="0">
                                          <p:val>
                                            <p:strVal val="#ppt_y"/>
                                          </p:val>
                                        </p:tav>
                                        <p:tav tm="100000">
                                          <p:val>
                                            <p:strVal val="#ppt_y"/>
                                          </p:val>
                                        </p:tav>
                                      </p:tavLst>
                                    </p:anim>
                                    <p:anim calcmode="lin" valueType="num">
                                      <p:cBhvr>
                                        <p:cTn id="16"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left)">
                                      <p:cBhvr>
                                        <p:cTn id="23" dur="500"/>
                                        <p:tgtEl>
                                          <p:spTgt spid="4">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left)">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left)">
                                      <p:cBhvr>
                                        <p:cTn id="50" dur="5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wipe(left)">
                                      <p:cBhvr>
                                        <p:cTn id="62" dur="500"/>
                                        <p:tgtEl>
                                          <p:spTgt spid="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2050"/>
                                        </p:tgtEl>
                                        <p:attrNameLst>
                                          <p:attrName>style.visibility</p:attrName>
                                        </p:attrNameLst>
                                      </p:cBhvr>
                                      <p:to>
                                        <p:strVal val="visible"/>
                                      </p:to>
                                    </p:set>
                                    <p:anim calcmode="lin" valueType="num">
                                      <p:cBhvr>
                                        <p:cTn id="78" dur="500" fill="hold"/>
                                        <p:tgtEl>
                                          <p:spTgt spid="2050"/>
                                        </p:tgtEl>
                                        <p:attrNameLst>
                                          <p:attrName>ppt_w</p:attrName>
                                        </p:attrNameLst>
                                      </p:cBhvr>
                                      <p:tavLst>
                                        <p:tav tm="0">
                                          <p:val>
                                            <p:fltVal val="0"/>
                                          </p:val>
                                        </p:tav>
                                        <p:tav tm="100000">
                                          <p:val>
                                            <p:strVal val="#ppt_w"/>
                                          </p:val>
                                        </p:tav>
                                      </p:tavLst>
                                    </p:anim>
                                    <p:anim calcmode="lin" valueType="num">
                                      <p:cBhvr>
                                        <p:cTn id="79" dur="500" fill="hold"/>
                                        <p:tgtEl>
                                          <p:spTgt spid="2050"/>
                                        </p:tgtEl>
                                        <p:attrNameLst>
                                          <p:attrName>ppt_h</p:attrName>
                                        </p:attrNameLst>
                                      </p:cBhvr>
                                      <p:tavLst>
                                        <p:tav tm="0">
                                          <p:val>
                                            <p:fltVal val="0"/>
                                          </p:val>
                                        </p:tav>
                                        <p:tav tm="100000">
                                          <p:val>
                                            <p:strVal val="#ppt_h"/>
                                          </p:val>
                                        </p:tav>
                                      </p:tavLst>
                                    </p:anim>
                                    <p:animEffect transition="in" filter="fade">
                                      <p:cBhvr>
                                        <p:cTn id="80" dur="500"/>
                                        <p:tgtEl>
                                          <p:spTgt spid="2050"/>
                                        </p:tgtEl>
                                      </p:cBhvr>
                                    </p:animEffect>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500"/>
                            </p:stCondLst>
                            <p:childTnLst>
                              <p:par>
                                <p:cTn id="86" presetID="53" presetClass="entr" presetSubtype="16" fill="hold" nodeType="afterEffect">
                                  <p:stCondLst>
                                    <p:cond delay="0"/>
                                  </p:stCondLst>
                                  <p:childTnLst>
                                    <p:set>
                                      <p:cBhvr>
                                        <p:cTn id="87" dur="1" fill="hold">
                                          <p:stCondLst>
                                            <p:cond delay="0"/>
                                          </p:stCondLst>
                                        </p:cTn>
                                        <p:tgtEl>
                                          <p:spTgt spid="2054"/>
                                        </p:tgtEl>
                                        <p:attrNameLst>
                                          <p:attrName>style.visibility</p:attrName>
                                        </p:attrNameLst>
                                      </p:cBhvr>
                                      <p:to>
                                        <p:strVal val="visible"/>
                                      </p:to>
                                    </p:set>
                                    <p:anim calcmode="lin" valueType="num">
                                      <p:cBhvr>
                                        <p:cTn id="88" dur="500" fill="hold"/>
                                        <p:tgtEl>
                                          <p:spTgt spid="2054"/>
                                        </p:tgtEl>
                                        <p:attrNameLst>
                                          <p:attrName>ppt_w</p:attrName>
                                        </p:attrNameLst>
                                      </p:cBhvr>
                                      <p:tavLst>
                                        <p:tav tm="0">
                                          <p:val>
                                            <p:fltVal val="0"/>
                                          </p:val>
                                        </p:tav>
                                        <p:tav tm="100000">
                                          <p:val>
                                            <p:strVal val="#ppt_w"/>
                                          </p:val>
                                        </p:tav>
                                      </p:tavLst>
                                    </p:anim>
                                    <p:anim calcmode="lin" valueType="num">
                                      <p:cBhvr>
                                        <p:cTn id="89" dur="500" fill="hold"/>
                                        <p:tgtEl>
                                          <p:spTgt spid="2054"/>
                                        </p:tgtEl>
                                        <p:attrNameLst>
                                          <p:attrName>ppt_h</p:attrName>
                                        </p:attrNameLst>
                                      </p:cBhvr>
                                      <p:tavLst>
                                        <p:tav tm="0">
                                          <p:val>
                                            <p:fltVal val="0"/>
                                          </p:val>
                                        </p:tav>
                                        <p:tav tm="100000">
                                          <p:val>
                                            <p:strVal val="#ppt_h"/>
                                          </p:val>
                                        </p:tav>
                                      </p:tavLst>
                                    </p:anim>
                                    <p:animEffect transition="in" filter="fade">
                                      <p:cBhvr>
                                        <p:cTn id="90" dur="500"/>
                                        <p:tgtEl>
                                          <p:spTgt spid="205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
                                            <p:txEl>
                                              <p:pRg st="4" end="4"/>
                                            </p:txEl>
                                          </p:spTgt>
                                        </p:tgtEl>
                                        <p:attrNameLst>
                                          <p:attrName>style.visibility</p:attrName>
                                        </p:attrNameLst>
                                      </p:cBhvr>
                                      <p:to>
                                        <p:strVal val="visible"/>
                                      </p:to>
                                    </p:set>
                                    <p:animEffect transition="in" filter="wipe(left)">
                                      <p:cBhvr>
                                        <p:cTn id="9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uiExpand="1" build="p"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765319" y="5310512"/>
            <a:ext cx="2378681" cy="147732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900" dirty="0" smtClean="0">
                <a:solidFill>
                  <a:schemeClr val="tx1">
                    <a:lumMod val="50000"/>
                  </a:schemeClr>
                </a:solidFill>
                <a:latin typeface="Century Gothic" pitchFamily="34" charset="0"/>
                <a:sym typeface="Wingdings 3"/>
              </a:rPr>
              <a:t> </a:t>
            </a:r>
            <a:r>
              <a:rPr lang="fr-FR" sz="900" dirty="0">
                <a:solidFill>
                  <a:schemeClr val="tx1">
                    <a:lumMod val="50000"/>
                  </a:schemeClr>
                </a:solidFill>
                <a:latin typeface="Century Gothic" pitchFamily="34" charset="0"/>
                <a:sym typeface="Wingdings 3"/>
              </a:rPr>
              <a:t>La Guerre de Cent Ans </a:t>
            </a:r>
            <a:r>
              <a:rPr lang="fr-FR" sz="900" dirty="0" smtClean="0">
                <a:solidFill>
                  <a:schemeClr val="tx1">
                    <a:lumMod val="50000"/>
                  </a:schemeClr>
                </a:solidFill>
                <a:latin typeface="Century Gothic" pitchFamily="34" charset="0"/>
                <a:sym typeface="Wingdings 3"/>
              </a:rPr>
              <a:t>: conflit </a:t>
            </a:r>
            <a:r>
              <a:rPr lang="fr-FR" sz="900" dirty="0">
                <a:solidFill>
                  <a:schemeClr val="tx1">
                    <a:lumMod val="50000"/>
                  </a:schemeClr>
                </a:solidFill>
                <a:latin typeface="Century Gothic" pitchFamily="34" charset="0"/>
                <a:sym typeface="Wingdings 3"/>
              </a:rPr>
              <a:t>entrecoupé de trêves plus ou moins longues, opposant, de 1337 à 1453, </a:t>
            </a:r>
            <a:r>
              <a:rPr lang="fr-FR" sz="900" dirty="0" smtClean="0">
                <a:solidFill>
                  <a:schemeClr val="tx1">
                    <a:lumMod val="50000"/>
                  </a:schemeClr>
                </a:solidFill>
                <a:latin typeface="Century Gothic" pitchFamily="34" charset="0"/>
                <a:sym typeface="Wingdings 3"/>
              </a:rPr>
              <a:t>le </a:t>
            </a:r>
            <a:r>
              <a:rPr lang="fr-FR" sz="900" dirty="0">
                <a:solidFill>
                  <a:schemeClr val="tx1">
                    <a:lumMod val="50000"/>
                  </a:schemeClr>
                </a:solidFill>
                <a:latin typeface="Century Gothic" pitchFamily="34" charset="0"/>
                <a:sym typeface="Wingdings 3"/>
              </a:rPr>
              <a:t>royaume d'Angleterre et celui de France</a:t>
            </a:r>
            <a:r>
              <a:rPr lang="fr-FR" sz="900" dirty="0" smtClean="0">
                <a:solidFill>
                  <a:schemeClr val="tx1">
                    <a:lumMod val="50000"/>
                  </a:schemeClr>
                </a:solidFill>
                <a:latin typeface="Century Gothic" pitchFamily="34" charset="0"/>
                <a:sym typeface="Wingdings 3"/>
              </a:rPr>
              <a:t>. </a:t>
            </a:r>
            <a:r>
              <a:rPr lang="fr-FR" sz="900" dirty="0" smtClean="0">
                <a:solidFill>
                  <a:schemeClr val="tx1">
                    <a:lumMod val="50000"/>
                  </a:schemeClr>
                </a:solidFill>
                <a:latin typeface="Century Gothic" pitchFamily="34" charset="0"/>
              </a:rPr>
              <a:t>Dans </a:t>
            </a:r>
            <a:r>
              <a:rPr lang="fr-FR" sz="900" dirty="0">
                <a:solidFill>
                  <a:schemeClr val="tx1">
                    <a:lumMod val="50000"/>
                  </a:schemeClr>
                </a:solidFill>
                <a:latin typeface="Century Gothic" pitchFamily="34" charset="0"/>
              </a:rPr>
              <a:t>le sens des aiguilles d'une montre en partant du tableau supérieur gauche : bataille de la Rochelle (1372), bataille d'Azincourt (1415), bataille de Patay (1429), siège d'Orléans (1428-1429</a:t>
            </a:r>
            <a:r>
              <a:rPr lang="fr-FR" sz="900" dirty="0" smtClean="0">
                <a:solidFill>
                  <a:schemeClr val="tx1">
                    <a:lumMod val="50000"/>
                  </a:schemeClr>
                </a:solidFill>
                <a:latin typeface="Century Gothic" pitchFamily="34" charset="0"/>
              </a:rPr>
              <a:t>).</a:t>
            </a:r>
            <a:endParaRPr lang="fr-FR" sz="900" dirty="0">
              <a:solidFill>
                <a:schemeClr val="tx1">
                  <a:lumMod val="50000"/>
                </a:schemeClr>
              </a:solidFill>
              <a:latin typeface="Century Gothic" pitchFamily="34" charset="0"/>
            </a:endParaRPr>
          </a:p>
        </p:txBody>
      </p:sp>
      <p:sp>
        <p:nvSpPr>
          <p:cNvPr id="2" name="Rectangle 1"/>
          <p:cNvSpPr/>
          <p:nvPr/>
        </p:nvSpPr>
        <p:spPr>
          <a:xfrm>
            <a:off x="0" y="11845"/>
            <a:ext cx="9144000" cy="584775"/>
          </a:xfrm>
          <a:prstGeom prst="rect">
            <a:avLst/>
          </a:prstGeom>
        </p:spPr>
        <p:txBody>
          <a:bodyPr wrap="square">
            <a:spAutoFit/>
          </a:bodyPr>
          <a:lstStyle/>
          <a:p>
            <a:pPr algn="ctr"/>
            <a:r>
              <a:rPr lang="fr-FR"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III. </a:t>
            </a: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a:t>
            </a:r>
            <a:r>
              <a:rPr lang="fr-FR"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Nouveau rapport à Dieu</a:t>
            </a:r>
            <a:endPar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228600" indent="-228600" algn="ctr">
              <a:buAutoNum type="alphaUcPeriod"/>
            </a:pPr>
            <a:r>
              <a:rPr lang="fr-FR" sz="1400" b="1" dirty="0" smtClean="0">
                <a:solidFill>
                  <a:schemeClr val="accent2">
                    <a:lumMod val="50000"/>
                  </a:schemeClr>
                </a:solidFill>
                <a:latin typeface="Century Gothic" pitchFamily="34" charset="0"/>
              </a:rPr>
              <a:t>Une Eglise en crise</a:t>
            </a:r>
            <a:endParaRPr lang="fr-FR" sz="1400" b="1" dirty="0">
              <a:solidFill>
                <a:schemeClr val="accent2">
                  <a:lumMod val="50000"/>
                </a:schemeClr>
              </a:solidFill>
              <a:latin typeface="Century Gothic" pitchFamily="34" charset="0"/>
            </a:endParaRPr>
          </a:p>
        </p:txBody>
      </p:sp>
      <p:grpSp>
        <p:nvGrpSpPr>
          <p:cNvPr id="10" name="Groupe 9"/>
          <p:cNvGrpSpPr/>
          <p:nvPr/>
        </p:nvGrpSpPr>
        <p:grpSpPr>
          <a:xfrm>
            <a:off x="2151211" y="2744362"/>
            <a:ext cx="4841579" cy="4043478"/>
            <a:chOff x="2205318" y="2744362"/>
            <a:chExt cx="4841579" cy="4043478"/>
          </a:xfrm>
        </p:grpSpPr>
        <p:sp>
          <p:nvSpPr>
            <p:cNvPr id="9" name="Rectangle 8"/>
            <p:cNvSpPr/>
            <p:nvPr/>
          </p:nvSpPr>
          <p:spPr>
            <a:xfrm>
              <a:off x="2205318" y="5956518"/>
              <a:ext cx="4824000" cy="831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descr="Résultat de recherche d'images pour &quot;carte la chrétienté au XVème siècle&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5318" y="2744362"/>
              <a:ext cx="4841579" cy="40434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6" name="Forme libre 5"/>
          <p:cNvSpPr/>
          <p:nvPr/>
        </p:nvSpPr>
        <p:spPr>
          <a:xfrm>
            <a:off x="2896" y="570454"/>
            <a:ext cx="2883157" cy="1760953"/>
          </a:xfrm>
          <a:custGeom>
            <a:avLst/>
            <a:gdLst>
              <a:gd name="connsiteX0" fmla="*/ 0 w 3349706"/>
              <a:gd name="connsiteY0" fmla="*/ 0 h 1716889"/>
              <a:gd name="connsiteX1" fmla="*/ 2920484 w 3349706"/>
              <a:gd name="connsiteY1" fmla="*/ 0 h 1716889"/>
              <a:gd name="connsiteX2" fmla="*/ 3349706 w 3349706"/>
              <a:gd name="connsiteY2" fmla="*/ 858445 h 1716889"/>
              <a:gd name="connsiteX3" fmla="*/ 2920484 w 3349706"/>
              <a:gd name="connsiteY3" fmla="*/ 1716889 h 1716889"/>
              <a:gd name="connsiteX4" fmla="*/ 0 w 3349706"/>
              <a:gd name="connsiteY4" fmla="*/ 1716889 h 1716889"/>
              <a:gd name="connsiteX5" fmla="*/ 0 w 3349706"/>
              <a:gd name="connsiteY5" fmla="*/ 0 h 171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706" h="1716889">
                <a:moveTo>
                  <a:pt x="0" y="0"/>
                </a:moveTo>
                <a:lnTo>
                  <a:pt x="2920484" y="0"/>
                </a:lnTo>
                <a:lnTo>
                  <a:pt x="3349706" y="858445"/>
                </a:lnTo>
                <a:lnTo>
                  <a:pt x="2920484" y="1716889"/>
                </a:lnTo>
                <a:lnTo>
                  <a:pt x="0" y="171688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170" tIns="30480" rIns="687292" bIns="30480" numCol="1" spcCol="1270" anchor="t" anchorCtr="0">
            <a:noAutofit/>
          </a:bodyPr>
          <a:lstStyle/>
          <a:p>
            <a:pPr lvl="0" algn="ctr" defTabSz="533400">
              <a:lnSpc>
                <a:spcPct val="90000"/>
              </a:lnSpc>
              <a:spcBef>
                <a:spcPct val="0"/>
              </a:spcBef>
              <a:spcAft>
                <a:spcPct val="35000"/>
              </a:spcAft>
            </a:pPr>
            <a:r>
              <a:rPr lang="fr-FR" sz="1200" b="1" u="sng" kern="1200" cap="small" baseline="0" dirty="0" smtClean="0">
                <a:latin typeface="Century Gothic" pitchFamily="34" charset="0"/>
              </a:rPr>
              <a:t>Deux formes de </a:t>
            </a:r>
          </a:p>
          <a:p>
            <a:pPr lvl="0" algn="ctr" defTabSz="533400">
              <a:lnSpc>
                <a:spcPct val="90000"/>
              </a:lnSpc>
              <a:spcBef>
                <a:spcPct val="0"/>
              </a:spcBef>
              <a:spcAft>
                <a:spcPct val="35000"/>
              </a:spcAft>
            </a:pPr>
            <a:r>
              <a:rPr lang="fr-FR" sz="1200" b="1" u="sng" kern="1200" cap="small" baseline="0" dirty="0" smtClean="0">
                <a:latin typeface="Century Gothic" pitchFamily="34" charset="0"/>
              </a:rPr>
              <a:t>christianisme</a:t>
            </a:r>
            <a:endParaRPr lang="fr-FR" sz="1200" b="1" u="sng" kern="1200" cap="small" baseline="0" dirty="0">
              <a:latin typeface="Century Gothic" pitchFamily="34" charset="0"/>
            </a:endParaRPr>
          </a:p>
          <a:p>
            <a:pPr marL="114300" lvl="1" indent="-114300" algn="l" defTabSz="533400">
              <a:lnSpc>
                <a:spcPct val="90000"/>
              </a:lnSpc>
              <a:spcBef>
                <a:spcPct val="0"/>
              </a:spcBef>
              <a:spcAft>
                <a:spcPct val="15000"/>
              </a:spcAft>
              <a:buChar char="••"/>
            </a:pPr>
            <a:r>
              <a:rPr lang="fr-FR" sz="1200" kern="1200" dirty="0" smtClean="0">
                <a:latin typeface="Century Gothic" pitchFamily="34" charset="0"/>
              </a:rPr>
              <a:t>Orthodoxes (à l’Est)</a:t>
            </a:r>
            <a:endParaRPr lang="fr-FR" sz="1200" kern="1200" dirty="0">
              <a:latin typeface="Century Gothic" pitchFamily="34" charset="0"/>
            </a:endParaRPr>
          </a:p>
          <a:p>
            <a:pPr marL="114300" lvl="1" indent="-114300" algn="l" defTabSz="533400">
              <a:lnSpc>
                <a:spcPct val="90000"/>
              </a:lnSpc>
              <a:spcBef>
                <a:spcPct val="0"/>
              </a:spcBef>
              <a:spcAft>
                <a:spcPct val="15000"/>
              </a:spcAft>
              <a:buChar char="••"/>
            </a:pPr>
            <a:r>
              <a:rPr lang="fr-FR" sz="1200" kern="1200" dirty="0" smtClean="0">
                <a:latin typeface="Century Gothic" pitchFamily="34" charset="0"/>
              </a:rPr>
              <a:t>Catholiques (à l’Ouest)</a:t>
            </a:r>
            <a:endParaRPr lang="fr-FR" sz="1200" kern="1200" dirty="0">
              <a:latin typeface="Century Gothic" pitchFamily="34" charset="0"/>
            </a:endParaRPr>
          </a:p>
        </p:txBody>
      </p:sp>
      <p:sp>
        <p:nvSpPr>
          <p:cNvPr id="7" name="Forme libre 6"/>
          <p:cNvSpPr/>
          <p:nvPr/>
        </p:nvSpPr>
        <p:spPr>
          <a:xfrm>
            <a:off x="2043548" y="570454"/>
            <a:ext cx="3988820" cy="1760953"/>
          </a:xfrm>
          <a:custGeom>
            <a:avLst/>
            <a:gdLst>
              <a:gd name="connsiteX0" fmla="*/ 0 w 3349706"/>
              <a:gd name="connsiteY0" fmla="*/ 0 h 1716889"/>
              <a:gd name="connsiteX1" fmla="*/ 2920484 w 3349706"/>
              <a:gd name="connsiteY1" fmla="*/ 0 h 1716889"/>
              <a:gd name="connsiteX2" fmla="*/ 3349706 w 3349706"/>
              <a:gd name="connsiteY2" fmla="*/ 858445 h 1716889"/>
              <a:gd name="connsiteX3" fmla="*/ 2920484 w 3349706"/>
              <a:gd name="connsiteY3" fmla="*/ 1716889 h 1716889"/>
              <a:gd name="connsiteX4" fmla="*/ 0 w 3349706"/>
              <a:gd name="connsiteY4" fmla="*/ 1716889 h 1716889"/>
              <a:gd name="connsiteX5" fmla="*/ 429222 w 3349706"/>
              <a:gd name="connsiteY5" fmla="*/ 858445 h 1716889"/>
              <a:gd name="connsiteX6" fmla="*/ 0 w 3349706"/>
              <a:gd name="connsiteY6" fmla="*/ 0 h 171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706" h="1716889">
                <a:moveTo>
                  <a:pt x="0" y="0"/>
                </a:moveTo>
                <a:lnTo>
                  <a:pt x="2920484" y="0"/>
                </a:lnTo>
                <a:lnTo>
                  <a:pt x="3349706" y="858445"/>
                </a:lnTo>
                <a:lnTo>
                  <a:pt x="2920484" y="1716889"/>
                </a:lnTo>
                <a:lnTo>
                  <a:pt x="0" y="1716889"/>
                </a:lnTo>
                <a:lnTo>
                  <a:pt x="429222" y="858445"/>
                </a:lnTo>
                <a:lnTo>
                  <a:pt x="0" y="0"/>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547392" tIns="30480" rIns="547392" bIns="30480" numCol="1" spcCol="1270" anchor="t" anchorCtr="0">
            <a:noAutofit/>
          </a:bodyPr>
          <a:lstStyle/>
          <a:p>
            <a:pPr lvl="0" algn="ctr" defTabSz="533400">
              <a:lnSpc>
                <a:spcPct val="90000"/>
              </a:lnSpc>
              <a:spcBef>
                <a:spcPct val="0"/>
              </a:spcBef>
              <a:spcAft>
                <a:spcPct val="35000"/>
              </a:spcAft>
            </a:pPr>
            <a:r>
              <a:rPr lang="fr-FR" sz="1200" b="1" u="sng" kern="1200" cap="small" baseline="0" dirty="0" smtClean="0">
                <a:latin typeface="Century Gothic" pitchFamily="34" charset="0"/>
              </a:rPr>
              <a:t>Une époque troublée :</a:t>
            </a:r>
          </a:p>
          <a:p>
            <a:pPr lvl="0" algn="ctr" defTabSz="533400">
              <a:lnSpc>
                <a:spcPct val="90000"/>
              </a:lnSpc>
              <a:spcBef>
                <a:spcPct val="0"/>
              </a:spcBef>
              <a:spcAft>
                <a:spcPct val="35000"/>
              </a:spcAft>
            </a:pPr>
            <a:r>
              <a:rPr lang="fr-FR" sz="1200" b="1" u="sng" kern="1200" cap="small" baseline="0" dirty="0" smtClean="0">
                <a:latin typeface="Century Gothic" pitchFamily="34" charset="0"/>
              </a:rPr>
              <a:t>Les fléaux de Dieu</a:t>
            </a:r>
            <a:endParaRPr lang="fr-FR" sz="1200" b="1" u="sng" kern="1200" cap="small" baseline="0" dirty="0">
              <a:latin typeface="Century Gothic" pitchFamily="34" charset="0"/>
            </a:endParaRPr>
          </a:p>
          <a:p>
            <a:pPr marL="114300" lvl="1" indent="-114300" algn="l" defTabSz="533400">
              <a:lnSpc>
                <a:spcPct val="90000"/>
              </a:lnSpc>
              <a:spcBef>
                <a:spcPct val="0"/>
              </a:spcBef>
              <a:spcAft>
                <a:spcPct val="15000"/>
              </a:spcAft>
              <a:buChar char="••"/>
            </a:pPr>
            <a:r>
              <a:rPr lang="fr-FR" sz="1200" kern="1200" dirty="0" smtClean="0">
                <a:latin typeface="Century Gothic" pitchFamily="34" charset="0"/>
              </a:rPr>
              <a:t>Guerres (ex : guerre de 100 ans)</a:t>
            </a:r>
            <a:endParaRPr lang="fr-FR" sz="1200" kern="1200" dirty="0">
              <a:latin typeface="Century Gothic" pitchFamily="34" charset="0"/>
            </a:endParaRPr>
          </a:p>
          <a:p>
            <a:pPr marL="114300" lvl="1" indent="-114300" algn="l" defTabSz="533400">
              <a:lnSpc>
                <a:spcPct val="90000"/>
              </a:lnSpc>
              <a:spcBef>
                <a:spcPct val="0"/>
              </a:spcBef>
              <a:spcAft>
                <a:spcPct val="15000"/>
              </a:spcAft>
              <a:buChar char="••"/>
            </a:pPr>
            <a:r>
              <a:rPr lang="fr-FR" sz="1200" kern="1200" dirty="0" smtClean="0">
                <a:latin typeface="Century Gothic" pitchFamily="34" charset="0"/>
              </a:rPr>
              <a:t>Famines (ex : 1315-1317 en Europe)</a:t>
            </a:r>
            <a:endParaRPr lang="fr-FR" sz="1200" kern="1200" dirty="0">
              <a:latin typeface="Century Gothic" pitchFamily="34" charset="0"/>
            </a:endParaRPr>
          </a:p>
          <a:p>
            <a:pPr marL="114300" lvl="1" indent="-114300" algn="l" defTabSz="533400">
              <a:lnSpc>
                <a:spcPct val="90000"/>
              </a:lnSpc>
              <a:spcBef>
                <a:spcPct val="0"/>
              </a:spcBef>
              <a:spcAft>
                <a:spcPct val="15000"/>
              </a:spcAft>
              <a:buChar char="••"/>
            </a:pPr>
            <a:r>
              <a:rPr lang="fr-FR" sz="1200" kern="1200" dirty="0" smtClean="0">
                <a:latin typeface="Century Gothic" pitchFamily="34" charset="0"/>
              </a:rPr>
              <a:t>Epidémies (ex : Peste en 1348)   </a:t>
            </a:r>
          </a:p>
          <a:p>
            <a:pPr marL="114300" lvl="1" indent="-114300" algn="l" defTabSz="533400">
              <a:lnSpc>
                <a:spcPct val="90000"/>
              </a:lnSpc>
              <a:spcBef>
                <a:spcPct val="0"/>
              </a:spcBef>
              <a:spcAft>
                <a:spcPct val="15000"/>
              </a:spcAft>
              <a:buChar char="••"/>
            </a:pPr>
            <a:r>
              <a:rPr lang="fr-FR" sz="1200" dirty="0" smtClean="0">
                <a:latin typeface="Century Gothic" pitchFamily="34" charset="0"/>
              </a:rPr>
              <a:t>Grand Schisme (plusieurs papes gouvernent en même temps)</a:t>
            </a:r>
            <a:endParaRPr lang="fr-FR" sz="1200" kern="1200" dirty="0" smtClean="0">
              <a:latin typeface="Century Gothic" pitchFamily="34" charset="0"/>
            </a:endParaRPr>
          </a:p>
          <a:p>
            <a:pPr marL="0" lvl="1" algn="l" defTabSz="533400">
              <a:lnSpc>
                <a:spcPct val="90000"/>
              </a:lnSpc>
              <a:spcBef>
                <a:spcPct val="0"/>
              </a:spcBef>
              <a:spcAft>
                <a:spcPct val="15000"/>
              </a:spcAft>
            </a:pPr>
            <a:r>
              <a:rPr lang="fr-FR" sz="1200" kern="1200" dirty="0" smtClean="0">
                <a:latin typeface="Century Gothic" pitchFamily="34" charset="0"/>
              </a:rPr>
              <a:t>      </a:t>
            </a:r>
            <a:r>
              <a:rPr lang="fr-FR" sz="1200" b="1" kern="1200" dirty="0" smtClean="0">
                <a:solidFill>
                  <a:schemeClr val="accent2">
                    <a:lumMod val="40000"/>
                    <a:lumOff val="60000"/>
                  </a:schemeClr>
                </a:solidFill>
                <a:latin typeface="Century Gothic" pitchFamily="34" charset="0"/>
              </a:rPr>
              <a:t>= Imminence du jugement dernier</a:t>
            </a:r>
            <a:endParaRPr lang="fr-FR" sz="1200" b="1" kern="1200" dirty="0">
              <a:solidFill>
                <a:schemeClr val="accent2">
                  <a:lumMod val="40000"/>
                  <a:lumOff val="60000"/>
                </a:schemeClr>
              </a:solidFill>
              <a:latin typeface="Century Gothic" pitchFamily="34" charset="0"/>
            </a:endParaRPr>
          </a:p>
        </p:txBody>
      </p:sp>
      <p:sp>
        <p:nvSpPr>
          <p:cNvPr id="8" name="Forme libre 7"/>
          <p:cNvSpPr/>
          <p:nvPr/>
        </p:nvSpPr>
        <p:spPr>
          <a:xfrm>
            <a:off x="5362426" y="570454"/>
            <a:ext cx="3707162" cy="1760953"/>
          </a:xfrm>
          <a:custGeom>
            <a:avLst/>
            <a:gdLst>
              <a:gd name="connsiteX0" fmla="*/ 0 w 3349706"/>
              <a:gd name="connsiteY0" fmla="*/ 0 h 1716889"/>
              <a:gd name="connsiteX1" fmla="*/ 2920484 w 3349706"/>
              <a:gd name="connsiteY1" fmla="*/ 0 h 1716889"/>
              <a:gd name="connsiteX2" fmla="*/ 3349706 w 3349706"/>
              <a:gd name="connsiteY2" fmla="*/ 858445 h 1716889"/>
              <a:gd name="connsiteX3" fmla="*/ 2920484 w 3349706"/>
              <a:gd name="connsiteY3" fmla="*/ 1716889 h 1716889"/>
              <a:gd name="connsiteX4" fmla="*/ 0 w 3349706"/>
              <a:gd name="connsiteY4" fmla="*/ 1716889 h 1716889"/>
              <a:gd name="connsiteX5" fmla="*/ 429222 w 3349706"/>
              <a:gd name="connsiteY5" fmla="*/ 858445 h 1716889"/>
              <a:gd name="connsiteX6" fmla="*/ 0 w 3349706"/>
              <a:gd name="connsiteY6" fmla="*/ 0 h 171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706" h="1716889">
                <a:moveTo>
                  <a:pt x="0" y="0"/>
                </a:moveTo>
                <a:lnTo>
                  <a:pt x="2920484" y="0"/>
                </a:lnTo>
                <a:lnTo>
                  <a:pt x="3349706" y="858445"/>
                </a:lnTo>
                <a:lnTo>
                  <a:pt x="2920484" y="1716889"/>
                </a:lnTo>
                <a:lnTo>
                  <a:pt x="0" y="1716889"/>
                </a:lnTo>
                <a:lnTo>
                  <a:pt x="429222" y="858445"/>
                </a:lnTo>
                <a:lnTo>
                  <a:pt x="0" y="0"/>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547392" tIns="30480" rIns="547392" bIns="30480" numCol="1" spcCol="1270" anchor="t" anchorCtr="0">
            <a:noAutofit/>
          </a:bodyPr>
          <a:lstStyle/>
          <a:p>
            <a:pPr lvl="0" algn="ctr" defTabSz="533400">
              <a:lnSpc>
                <a:spcPct val="90000"/>
              </a:lnSpc>
              <a:spcBef>
                <a:spcPct val="0"/>
              </a:spcBef>
              <a:spcAft>
                <a:spcPct val="35000"/>
              </a:spcAft>
            </a:pPr>
            <a:r>
              <a:rPr lang="fr-FR" sz="1200" b="1" u="sng" kern="1200" cap="small" baseline="0" dirty="0" smtClean="0">
                <a:latin typeface="Century Gothic" pitchFamily="34" charset="0"/>
              </a:rPr>
              <a:t>Une Eglise incapable de répondre aux angoisses des fidèles </a:t>
            </a:r>
          </a:p>
          <a:p>
            <a:pPr marL="114300" lvl="1" indent="-114300" algn="l" defTabSz="533400">
              <a:lnSpc>
                <a:spcPct val="90000"/>
              </a:lnSpc>
              <a:spcBef>
                <a:spcPct val="0"/>
              </a:spcBef>
              <a:spcAft>
                <a:spcPct val="15000"/>
              </a:spcAft>
              <a:buChar char="••"/>
            </a:pPr>
            <a:r>
              <a:rPr lang="fr-FR" sz="1200" dirty="0" smtClean="0">
                <a:latin typeface="Century Gothic" pitchFamily="34" charset="0"/>
              </a:rPr>
              <a:t>M</a:t>
            </a:r>
            <a:r>
              <a:rPr lang="fr-FR" sz="1200" kern="1200" dirty="0" smtClean="0">
                <a:latin typeface="Century Gothic" pitchFamily="34" charset="0"/>
              </a:rPr>
              <a:t>anque d’exemplarité, abus </a:t>
            </a:r>
          </a:p>
          <a:p>
            <a:pPr marL="0" lvl="1" algn="r" defTabSz="533400">
              <a:lnSpc>
                <a:spcPct val="90000"/>
              </a:lnSpc>
              <a:spcBef>
                <a:spcPct val="0"/>
              </a:spcBef>
              <a:spcAft>
                <a:spcPct val="15000"/>
              </a:spcAft>
            </a:pPr>
            <a:r>
              <a:rPr lang="fr-FR" sz="1200" kern="1200" dirty="0" smtClean="0">
                <a:latin typeface="Century Gothic" pitchFamily="34" charset="0"/>
              </a:rPr>
              <a:t>(ex : le Pape Alexandre VI …)</a:t>
            </a:r>
            <a:endParaRPr lang="fr-FR" sz="1200" kern="1200" dirty="0">
              <a:latin typeface="Century Gothic" pitchFamily="34" charset="0"/>
            </a:endParaRPr>
          </a:p>
          <a:p>
            <a:pPr marL="114300" lvl="1" indent="-114300" algn="l" defTabSz="533400">
              <a:lnSpc>
                <a:spcPct val="90000"/>
              </a:lnSpc>
              <a:spcBef>
                <a:spcPct val="0"/>
              </a:spcBef>
              <a:spcAft>
                <a:spcPct val="15000"/>
              </a:spcAft>
              <a:buChar char="••"/>
            </a:pPr>
            <a:r>
              <a:rPr lang="fr-FR" sz="1200" kern="1200" dirty="0" smtClean="0">
                <a:latin typeface="Century Gothic" pitchFamily="34" charset="0"/>
              </a:rPr>
              <a:t>Une richesse ostentatoire</a:t>
            </a:r>
          </a:p>
          <a:p>
            <a:pPr marL="0" lvl="1" algn="r" defTabSz="533400">
              <a:lnSpc>
                <a:spcPct val="90000"/>
              </a:lnSpc>
              <a:spcBef>
                <a:spcPct val="0"/>
              </a:spcBef>
              <a:spcAft>
                <a:spcPct val="15000"/>
              </a:spcAft>
            </a:pPr>
            <a:r>
              <a:rPr lang="fr-FR" sz="1200" kern="1200" dirty="0" smtClean="0">
                <a:latin typeface="Century Gothic" pitchFamily="34" charset="0"/>
              </a:rPr>
              <a:t>(ex : les Indulgences…)</a:t>
            </a:r>
            <a:endParaRPr lang="fr-FR" sz="1200" kern="1200" dirty="0">
              <a:latin typeface="Century Gothic" pitchFamily="34" charset="0"/>
            </a:endParaRPr>
          </a:p>
          <a:p>
            <a:pPr marL="114300" lvl="1" indent="-114300" algn="l" defTabSz="533400">
              <a:lnSpc>
                <a:spcPct val="90000"/>
              </a:lnSpc>
              <a:spcBef>
                <a:spcPct val="0"/>
              </a:spcBef>
              <a:spcAft>
                <a:spcPct val="15000"/>
              </a:spcAft>
              <a:buChar char="••"/>
            </a:pPr>
            <a:r>
              <a:rPr lang="fr-FR" sz="1200" kern="1200" dirty="0" smtClean="0">
                <a:latin typeface="Century Gothic" pitchFamily="34" charset="0"/>
              </a:rPr>
              <a:t>Un clergé éloigné des fidèles </a:t>
            </a:r>
          </a:p>
          <a:p>
            <a:pPr marL="0" lvl="1" algn="r" defTabSz="533400">
              <a:lnSpc>
                <a:spcPct val="90000"/>
              </a:lnSpc>
              <a:spcBef>
                <a:spcPct val="0"/>
              </a:spcBef>
              <a:spcAft>
                <a:spcPct val="15000"/>
              </a:spcAft>
            </a:pPr>
            <a:r>
              <a:rPr lang="fr-FR" sz="1200" kern="1200" dirty="0" smtClean="0">
                <a:latin typeface="Century Gothic" pitchFamily="34" charset="0"/>
              </a:rPr>
              <a:t>(ex : messe en latin…)</a:t>
            </a:r>
          </a:p>
          <a:p>
            <a:pPr marL="0" lvl="1" algn="ctr" defTabSz="533400">
              <a:lnSpc>
                <a:spcPct val="90000"/>
              </a:lnSpc>
              <a:spcBef>
                <a:spcPct val="0"/>
              </a:spcBef>
              <a:spcAft>
                <a:spcPct val="15000"/>
              </a:spcAft>
            </a:pPr>
            <a:r>
              <a:rPr lang="fr-FR" sz="1200" b="1" dirty="0" smtClean="0">
                <a:solidFill>
                  <a:schemeClr val="accent2">
                    <a:lumMod val="75000"/>
                  </a:schemeClr>
                </a:solidFill>
                <a:latin typeface="Century Gothic" pitchFamily="34" charset="0"/>
              </a:rPr>
              <a:t>= Savonarole, Erasme, Luther</a:t>
            </a:r>
            <a:endParaRPr lang="fr-FR" sz="1200" b="1" kern="1200" dirty="0">
              <a:solidFill>
                <a:schemeClr val="accent2">
                  <a:lumMod val="75000"/>
                </a:schemeClr>
              </a:solidFill>
              <a:latin typeface="Century Gothic" pitchFamily="34" charset="0"/>
            </a:endParaRPr>
          </a:p>
        </p:txBody>
      </p:sp>
      <p:pic>
        <p:nvPicPr>
          <p:cNvPr id="1030" name="Picture 6" descr="Description de cette image, également commentée ci-aprè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51275" y="2357572"/>
            <a:ext cx="4441450" cy="4441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5" name="Groupe 14"/>
          <p:cNvGrpSpPr/>
          <p:nvPr/>
        </p:nvGrpSpPr>
        <p:grpSpPr>
          <a:xfrm>
            <a:off x="151391" y="2586493"/>
            <a:ext cx="3786182" cy="2857520"/>
            <a:chOff x="3913632" y="928670"/>
            <a:chExt cx="4206402" cy="3143232"/>
          </a:xfrm>
        </p:grpSpPr>
        <p:pic>
          <p:nvPicPr>
            <p:cNvPr id="16" name="Picture 2" descr="Fichier:Smallpox01.jpg">
              <a:hlinkClick r:id="rId5"/>
            </p:cNvPr>
            <p:cNvPicPr>
              <a:picLocks noChangeAspect="1" noChangeArrowheads="1"/>
            </p:cNvPicPr>
            <p:nvPr/>
          </p:nvPicPr>
          <p:blipFill>
            <a:blip r:embed="rId6" cstate="email">
              <a:clrChange>
                <a:clrFrom>
                  <a:srgbClr val="F9FBF8"/>
                </a:clrFrom>
                <a:clrTo>
                  <a:srgbClr val="F9FBF8">
                    <a:alpha val="0"/>
                  </a:srgbClr>
                </a:clrTo>
              </a:clrChange>
              <a:extLst>
                <a:ext uri="{28A0092B-C50C-407E-A947-70E740481C1C}">
                  <a14:useLocalDpi xmlns:a14="http://schemas.microsoft.com/office/drawing/2010/main"/>
                </a:ext>
              </a:extLst>
            </a:blip>
            <a:srcRect/>
            <a:stretch>
              <a:fillRect/>
            </a:stretch>
          </p:blipFill>
          <p:spPr bwMode="auto">
            <a:xfrm>
              <a:off x="3929058" y="928670"/>
              <a:ext cx="4190976" cy="3143232"/>
            </a:xfrm>
            <a:prstGeom prst="rect">
              <a:avLst/>
            </a:prstGeom>
            <a:noFill/>
          </p:spPr>
        </p:pic>
        <p:sp>
          <p:nvSpPr>
            <p:cNvPr id="17" name="Forme libre 16"/>
            <p:cNvSpPr/>
            <p:nvPr/>
          </p:nvSpPr>
          <p:spPr>
            <a:xfrm>
              <a:off x="3913632" y="987552"/>
              <a:ext cx="36576" cy="2950464"/>
            </a:xfrm>
            <a:custGeom>
              <a:avLst/>
              <a:gdLst>
                <a:gd name="connsiteX0" fmla="*/ 36576 w 36576"/>
                <a:gd name="connsiteY0" fmla="*/ 0 h 2950464"/>
                <a:gd name="connsiteX1" fmla="*/ 24384 w 36576"/>
                <a:gd name="connsiteY1" fmla="*/ 1085088 h 2950464"/>
                <a:gd name="connsiteX2" fmla="*/ 0 w 36576"/>
                <a:gd name="connsiteY2" fmla="*/ 1341120 h 2950464"/>
                <a:gd name="connsiteX3" fmla="*/ 24384 w 36576"/>
                <a:gd name="connsiteY3" fmla="*/ 2694432 h 2950464"/>
                <a:gd name="connsiteX4" fmla="*/ 36576 w 36576"/>
                <a:gd name="connsiteY4" fmla="*/ 2950464 h 2950464"/>
                <a:gd name="connsiteX5" fmla="*/ 36576 w 36576"/>
                <a:gd name="connsiteY5" fmla="*/ 2950464 h 2950464"/>
                <a:gd name="connsiteX6" fmla="*/ 36576 w 36576"/>
                <a:gd name="connsiteY6" fmla="*/ 2950464 h 295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 h="2950464">
                  <a:moveTo>
                    <a:pt x="36576" y="0"/>
                  </a:moveTo>
                  <a:lnTo>
                    <a:pt x="24384" y="1085088"/>
                  </a:lnTo>
                  <a:lnTo>
                    <a:pt x="0" y="1341120"/>
                  </a:lnTo>
                  <a:cubicBezTo>
                    <a:pt x="8202" y="1792223"/>
                    <a:pt x="24384" y="2243255"/>
                    <a:pt x="24384" y="2694432"/>
                  </a:cubicBezTo>
                  <a:lnTo>
                    <a:pt x="36576" y="2950464"/>
                  </a:lnTo>
                  <a:lnTo>
                    <a:pt x="36576" y="2950464"/>
                  </a:lnTo>
                  <a:lnTo>
                    <a:pt x="36576" y="2950464"/>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2" name="Rectangle 11"/>
          <p:cNvSpPr/>
          <p:nvPr/>
        </p:nvSpPr>
        <p:spPr>
          <a:xfrm>
            <a:off x="165276" y="5348097"/>
            <a:ext cx="1985935" cy="400110"/>
          </a:xfrm>
          <a:prstGeom prst="rect">
            <a:avLst/>
          </a:prstGeom>
        </p:spPr>
        <p:txBody>
          <a:bodyPr wrap="square">
            <a:spAutoFit/>
          </a:bodyPr>
          <a:lstStyle/>
          <a:p>
            <a:pPr algn="ctr"/>
            <a:r>
              <a:rPr lang="fr-FR" sz="1000" dirty="0" smtClean="0">
                <a:latin typeface="Century Gothic" pitchFamily="34" charset="0"/>
                <a:sym typeface="Wingdings 3"/>
              </a:rPr>
              <a:t> </a:t>
            </a:r>
            <a:r>
              <a:rPr lang="fr-FR" sz="1000" dirty="0" smtClean="0">
                <a:latin typeface="Century Gothic" pitchFamily="34" charset="0"/>
              </a:rPr>
              <a:t>Illustration </a:t>
            </a:r>
            <a:r>
              <a:rPr lang="fr-FR" sz="1000" dirty="0">
                <a:latin typeface="Century Gothic" pitchFamily="34" charset="0"/>
              </a:rPr>
              <a:t>tirée de la Bible de </a:t>
            </a:r>
            <a:r>
              <a:rPr lang="fr-FR" sz="1000" dirty="0" err="1">
                <a:latin typeface="Century Gothic" pitchFamily="34" charset="0"/>
              </a:rPr>
              <a:t>Toggenburg</a:t>
            </a:r>
            <a:r>
              <a:rPr lang="fr-FR" sz="1000" dirty="0">
                <a:latin typeface="Century Gothic" pitchFamily="34" charset="0"/>
              </a:rPr>
              <a:t> (1411).</a:t>
            </a:r>
          </a:p>
        </p:txBody>
      </p:sp>
      <p:pic>
        <p:nvPicPr>
          <p:cNvPr id="1028" name="Picture 4" descr="Résultat de recherche d'images pour &quot;(miniature du xive siècle, Livre du Biadaiolo).&quot;"/>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902" t="67510" r="8098"/>
          <a:stretch/>
        </p:blipFill>
        <p:spPr bwMode="auto">
          <a:xfrm>
            <a:off x="4993253" y="2357573"/>
            <a:ext cx="4107051" cy="19483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6792725" y="4300244"/>
            <a:ext cx="2307579" cy="861774"/>
          </a:xfrm>
          <a:prstGeom prst="rect">
            <a:avLst/>
          </a:prstGeom>
        </p:spPr>
        <p:txBody>
          <a:bodyPr wrap="square">
            <a:spAutoFit/>
          </a:bodyPr>
          <a:lstStyle/>
          <a:p>
            <a:pPr algn="ctr"/>
            <a:r>
              <a:rPr lang="fr-FR" sz="1000" dirty="0">
                <a:latin typeface="Century Gothic" pitchFamily="34" charset="0"/>
                <a:sym typeface="Wingdings 3"/>
              </a:rPr>
              <a:t> </a:t>
            </a:r>
            <a:r>
              <a:rPr lang="fr-FR" sz="1000" dirty="0" smtClean="0">
                <a:latin typeface="Century Gothic" pitchFamily="34" charset="0"/>
              </a:rPr>
              <a:t>Des </a:t>
            </a:r>
            <a:r>
              <a:rPr lang="fr-FR" sz="1000" dirty="0">
                <a:latin typeface="Century Gothic" pitchFamily="34" charset="0"/>
              </a:rPr>
              <a:t>pauvres affamés sont secourus aux portes de Florence pendant la famine de 1329 </a:t>
            </a:r>
            <a:r>
              <a:rPr lang="fr-FR" sz="1000" dirty="0" smtClean="0">
                <a:latin typeface="Century Gothic" pitchFamily="34" charset="0"/>
              </a:rPr>
              <a:t>(détail d’une miniature </a:t>
            </a:r>
            <a:r>
              <a:rPr lang="fr-FR" sz="1000" dirty="0">
                <a:latin typeface="Century Gothic" pitchFamily="34" charset="0"/>
              </a:rPr>
              <a:t>du </a:t>
            </a:r>
            <a:r>
              <a:rPr lang="fr-FR" sz="1000" dirty="0" smtClean="0">
                <a:latin typeface="Century Gothic" pitchFamily="34" charset="0"/>
              </a:rPr>
              <a:t>XIVème </a:t>
            </a:r>
            <a:r>
              <a:rPr lang="fr-FR" sz="1000" dirty="0">
                <a:latin typeface="Century Gothic" pitchFamily="34" charset="0"/>
              </a:rPr>
              <a:t>siècle, Livre du </a:t>
            </a:r>
            <a:r>
              <a:rPr lang="fr-FR" sz="1000" dirty="0" err="1">
                <a:latin typeface="Century Gothic" pitchFamily="34" charset="0"/>
              </a:rPr>
              <a:t>Biadaiolo</a:t>
            </a:r>
            <a:r>
              <a:rPr lang="fr-FR" sz="1000" dirty="0">
                <a:latin typeface="Century Gothic" pitchFamily="34" charset="0"/>
              </a:rPr>
              <a:t>).</a:t>
            </a:r>
          </a:p>
        </p:txBody>
      </p:sp>
      <p:pic>
        <p:nvPicPr>
          <p:cNvPr id="25" name="Picture 2" descr="Last Judgement by Michelangel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80869" y="2357572"/>
            <a:ext cx="3982263" cy="443026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594934" y="6397503"/>
            <a:ext cx="1985935" cy="400110"/>
          </a:xfrm>
          <a:prstGeom prst="rect">
            <a:avLst/>
          </a:prstGeom>
        </p:spPr>
        <p:txBody>
          <a:bodyPr wrap="square">
            <a:spAutoFit/>
          </a:bodyPr>
          <a:lstStyle/>
          <a:p>
            <a:pPr algn="ctr"/>
            <a:r>
              <a:rPr lang="fr-FR" sz="1000" dirty="0" smtClean="0">
                <a:latin typeface="Century Gothic" pitchFamily="34" charset="0"/>
                <a:sym typeface="Wingdings 3"/>
              </a:rPr>
              <a:t>Jugement dernier (Michel Ange) Chapelle Sixtine</a:t>
            </a:r>
            <a:endParaRPr lang="fr-FR" sz="1000" dirty="0">
              <a:latin typeface="Century Gothic" pitchFamily="34" charset="0"/>
            </a:endParaRPr>
          </a:p>
        </p:txBody>
      </p:sp>
      <p:pic>
        <p:nvPicPr>
          <p:cNvPr id="21" name="Picture 2" descr="Image associÃ©e"/>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8786" b="90256" l="17466" r="85274">
                        <a14:foregroundMark x1="21575" y1="14058" x2="82363" y2="15016"/>
                        <a14:foregroundMark x1="22774" y1="21885" x2="53767" y2="69808"/>
                        <a14:foregroundMark x1="23116" y1="53674" x2="22260" y2="88179"/>
                        <a14:foregroundMark x1="35959" y1="30990" x2="76370" y2="30192"/>
                        <a14:foregroundMark x1="84247" y1="59585" x2="83219" y2="74920"/>
                        <a14:foregroundMark x1="84589" y1="56070" x2="85103" y2="35783"/>
                        <a14:foregroundMark x1="81579" y1="21182" x2="27895" y2="20690"/>
                        <a14:foregroundMark x1="75789" y1="50739" x2="37895" y2="77833"/>
                        <a14:foregroundMark x1="74211" y1="46798" x2="78421" y2="54187"/>
                      </a14:backgroundRemoval>
                    </a14:imgEffect>
                  </a14:imgLayer>
                </a14:imgProps>
              </a:ext>
              <a:ext uri="{28A0092B-C50C-407E-A947-70E740481C1C}">
                <a14:useLocalDpi xmlns:a14="http://schemas.microsoft.com/office/drawing/2010/main"/>
              </a:ext>
            </a:extLst>
          </a:blip>
          <a:srcRect l="17469" t="8729" r="14646" b="9907"/>
          <a:stretch/>
        </p:blipFill>
        <p:spPr bwMode="auto">
          <a:xfrm rot="20619349">
            <a:off x="8449231" y="120404"/>
            <a:ext cx="535335" cy="6877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alexandre Borgia&quo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84500" y="2440238"/>
            <a:ext cx="2524018" cy="333623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alexandre Borgia&quot;"/>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59470" y="2440238"/>
            <a:ext cx="2737421" cy="333623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8" name="Picture 14" descr="Résultat de recherche d'images pour &quot;lucrèce Borgia&quot;"/>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2416" r="26109" b="22258"/>
          <a:stretch/>
        </p:blipFill>
        <p:spPr bwMode="auto">
          <a:xfrm>
            <a:off x="5996128" y="2440238"/>
            <a:ext cx="2439757" cy="333623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1" name="Rectangle 30"/>
          <p:cNvSpPr/>
          <p:nvPr/>
        </p:nvSpPr>
        <p:spPr>
          <a:xfrm>
            <a:off x="359470" y="5776471"/>
            <a:ext cx="8076415" cy="707886"/>
          </a:xfrm>
          <a:prstGeom prst="rect">
            <a:avLst/>
          </a:prstGeom>
        </p:spPr>
        <p:txBody>
          <a:bodyPr wrap="square">
            <a:spAutoFit/>
          </a:bodyPr>
          <a:lstStyle/>
          <a:p>
            <a:pPr algn="ctr"/>
            <a:r>
              <a:rPr lang="fr-FR" sz="1000" dirty="0" smtClean="0">
                <a:latin typeface="Century Gothic" pitchFamily="34" charset="0"/>
                <a:sym typeface="Wingdings 3"/>
              </a:rPr>
              <a:t>Alexandre </a:t>
            </a:r>
            <a:r>
              <a:rPr lang="fr-FR" sz="1000" dirty="0">
                <a:latin typeface="Century Gothic" pitchFamily="34" charset="0"/>
                <a:sym typeface="Wingdings 3"/>
              </a:rPr>
              <a:t>VI </a:t>
            </a:r>
            <a:r>
              <a:rPr lang="fr-FR" sz="1000" dirty="0" smtClean="0">
                <a:latin typeface="Century Gothic" pitchFamily="34" charset="0"/>
                <a:sym typeface="Wingdings 3"/>
              </a:rPr>
              <a:t>Borgia : avant de devenir Pape, </a:t>
            </a:r>
            <a:r>
              <a:rPr lang="fr-FR" sz="1000" dirty="0">
                <a:latin typeface="Century Gothic" pitchFamily="34" charset="0"/>
                <a:sym typeface="Wingdings 3"/>
              </a:rPr>
              <a:t>Alexandre VI a déjà eu quatre enfants de sa maîtresse </a:t>
            </a:r>
            <a:r>
              <a:rPr lang="fr-FR" sz="1000" dirty="0" err="1">
                <a:latin typeface="Century Gothic" pitchFamily="34" charset="0"/>
                <a:sym typeface="Wingdings 3"/>
              </a:rPr>
              <a:t>Vanozza</a:t>
            </a:r>
            <a:r>
              <a:rPr lang="fr-FR" sz="1000" dirty="0">
                <a:latin typeface="Century Gothic" pitchFamily="34" charset="0"/>
                <a:sym typeface="Wingdings 3"/>
              </a:rPr>
              <a:t> de </a:t>
            </a:r>
            <a:r>
              <a:rPr lang="fr-FR" sz="1000" dirty="0" err="1">
                <a:latin typeface="Century Gothic" pitchFamily="34" charset="0"/>
                <a:sym typeface="Wingdings 3"/>
              </a:rPr>
              <a:t>Cattanei</a:t>
            </a:r>
            <a:r>
              <a:rPr lang="fr-FR" sz="1000" dirty="0">
                <a:latin typeface="Century Gothic" pitchFamily="34" charset="0"/>
                <a:sym typeface="Wingdings 3"/>
              </a:rPr>
              <a:t> : Jean, duc de </a:t>
            </a:r>
            <a:r>
              <a:rPr lang="fr-FR" sz="1000" dirty="0" err="1">
                <a:latin typeface="Century Gothic" pitchFamily="34" charset="0"/>
                <a:sym typeface="Wingdings 3"/>
              </a:rPr>
              <a:t>Gandie</a:t>
            </a:r>
            <a:r>
              <a:rPr lang="fr-FR" sz="1000" dirty="0">
                <a:latin typeface="Century Gothic" pitchFamily="34" charset="0"/>
                <a:sym typeface="Wingdings 3"/>
              </a:rPr>
              <a:t>, César, Lucrèce et </a:t>
            </a:r>
            <a:r>
              <a:rPr lang="fr-FR" sz="1000" dirty="0" err="1">
                <a:latin typeface="Century Gothic" pitchFamily="34" charset="0"/>
                <a:sym typeface="Wingdings 3"/>
              </a:rPr>
              <a:t>Joffré</a:t>
            </a:r>
            <a:r>
              <a:rPr lang="fr-FR" sz="1000" dirty="0">
                <a:latin typeface="Century Gothic" pitchFamily="34" charset="0"/>
                <a:sym typeface="Wingdings 3"/>
              </a:rPr>
              <a:t>, et - c'est une nouveauté au Vatican - les reconnaît publiquement. </a:t>
            </a:r>
            <a:r>
              <a:rPr lang="fr-FR" sz="1000" dirty="0" smtClean="0">
                <a:latin typeface="Century Gothic" pitchFamily="34" charset="0"/>
                <a:sym typeface="Wingdings 3"/>
              </a:rPr>
              <a:t>Il fait assassiner plusieurs richissimes cardinaux pour que la papauté récupère leurs biens. Il aura deux autres enfants avec une toute jeune maitresse alors qu’il est pape. Il institue la pratique des indulgences</a:t>
            </a:r>
            <a:endParaRPr lang="fr-FR" sz="1000" dirty="0">
              <a:latin typeface="Century Gothic" pitchFamily="34" charset="0"/>
            </a:endParaRPr>
          </a:p>
        </p:txBody>
      </p:sp>
      <p:pic>
        <p:nvPicPr>
          <p:cNvPr id="1040" name="Picture 16" descr="Résultat de recherche d'images pour &quot;indulgence eglise&quot;"/>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68735" y="2440237"/>
            <a:ext cx="2599916" cy="33362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4" name="Picture 20" descr="Résultat de recherche d'images pour &quot;wall paper saint pierre vatican&quot;"/>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742364" y="2440237"/>
            <a:ext cx="5334968" cy="333623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2" name="Flèche droite 21"/>
          <p:cNvSpPr/>
          <p:nvPr/>
        </p:nvSpPr>
        <p:spPr>
          <a:xfrm>
            <a:off x="3068240" y="3850253"/>
            <a:ext cx="632603" cy="243969"/>
          </a:xfrm>
          <a:prstGeom prst="rightArrow">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pic>
        <p:nvPicPr>
          <p:cNvPr id="1046" name="Picture 22" descr="https://upload.wikimedia.org/wikipedia/commons/thumb/d/dc/Die_wahre_Religion_Christi_und_die_falsche_Lehre_des_Antichristen.jpg/1920px-Die_wahre_Religion_Christi_und_die_falsche_Lehre_des_Antichristen.jp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l="50111"/>
          <a:stretch/>
        </p:blipFill>
        <p:spPr bwMode="auto">
          <a:xfrm>
            <a:off x="2704416" y="2440237"/>
            <a:ext cx="3735168" cy="44414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18481" y="6476732"/>
            <a:ext cx="1985935" cy="400110"/>
          </a:xfrm>
          <a:prstGeom prst="rect">
            <a:avLst/>
          </a:prstGeom>
        </p:spPr>
        <p:txBody>
          <a:bodyPr wrap="square">
            <a:spAutoFit/>
          </a:bodyPr>
          <a:lstStyle/>
          <a:p>
            <a:pPr algn="ctr"/>
            <a:r>
              <a:rPr lang="fr-FR" sz="1000" dirty="0" smtClean="0">
                <a:latin typeface="Century Gothic" pitchFamily="34" charset="0"/>
                <a:sym typeface="Wingdings 3"/>
              </a:rPr>
              <a:t> La vraie et la fausse Eglise de Lucas Cranach</a:t>
            </a:r>
            <a:endParaRPr lang="fr-FR" sz="1000" dirty="0">
              <a:latin typeface="Century Gothic" pitchFamily="34" charset="0"/>
            </a:endParaRPr>
          </a:p>
        </p:txBody>
      </p:sp>
      <p:sp>
        <p:nvSpPr>
          <p:cNvPr id="30" name="Rectangle 29"/>
          <p:cNvSpPr/>
          <p:nvPr/>
        </p:nvSpPr>
        <p:spPr>
          <a:xfrm>
            <a:off x="7091397" y="5776471"/>
            <a:ext cx="1985935" cy="400110"/>
          </a:xfrm>
          <a:prstGeom prst="rect">
            <a:avLst/>
          </a:prstGeom>
        </p:spPr>
        <p:txBody>
          <a:bodyPr wrap="square">
            <a:spAutoFit/>
          </a:bodyPr>
          <a:lstStyle/>
          <a:p>
            <a:pPr algn="ctr"/>
            <a:r>
              <a:rPr lang="fr-FR" sz="1000" dirty="0" smtClean="0">
                <a:latin typeface="Century Gothic" pitchFamily="34" charset="0"/>
                <a:sym typeface="Wingdings 3"/>
              </a:rPr>
              <a:t> La Basilique Saint Pierre de Rome</a:t>
            </a:r>
            <a:endParaRPr lang="fr-FR" sz="1000" dirty="0">
              <a:latin typeface="Century Gothic" pitchFamily="34" charset="0"/>
            </a:endParaRPr>
          </a:p>
        </p:txBody>
      </p:sp>
      <p:pic>
        <p:nvPicPr>
          <p:cNvPr id="32" name="Picture 2" descr="Résultat de recherche d'images pour &quot;savonarole&quot;"/>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20973" y="2421331"/>
            <a:ext cx="3175525" cy="361304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3" name="Picture 4" descr="Résultat de recherche d'images pour &quot;Erasme&quot;"/>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414575" y="2421331"/>
            <a:ext cx="2551005" cy="361304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4" name="Picture 6" descr="Résultat de recherche d'images pour &quot;martin luther&quot;"/>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l="23041" r="8379" b="36707"/>
          <a:stretch/>
        </p:blipFill>
        <p:spPr bwMode="auto">
          <a:xfrm>
            <a:off x="6140316" y="2421331"/>
            <a:ext cx="2607358" cy="361304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5" name="Rectangle 34"/>
          <p:cNvSpPr/>
          <p:nvPr/>
        </p:nvSpPr>
        <p:spPr>
          <a:xfrm>
            <a:off x="118077" y="6042751"/>
            <a:ext cx="3178421" cy="553998"/>
          </a:xfrm>
          <a:prstGeom prst="rect">
            <a:avLst/>
          </a:prstGeom>
        </p:spPr>
        <p:txBody>
          <a:bodyPr wrap="square">
            <a:spAutoFit/>
          </a:bodyPr>
          <a:lstStyle/>
          <a:p>
            <a:pPr algn="just"/>
            <a:r>
              <a:rPr lang="fr-FR" sz="1000" dirty="0" smtClean="0">
                <a:latin typeface="Century Gothic" pitchFamily="34" charset="0"/>
                <a:sym typeface="Wingdings 3"/>
              </a:rPr>
              <a:t> </a:t>
            </a:r>
            <a:r>
              <a:rPr lang="fr-FR" sz="1000" dirty="0" smtClean="0">
                <a:latin typeface="Century Gothic" pitchFamily="34" charset="0"/>
              </a:rPr>
              <a:t>A </a:t>
            </a:r>
            <a:r>
              <a:rPr lang="fr-FR" sz="1000" dirty="0">
                <a:latin typeface="Century Gothic" pitchFamily="34" charset="0"/>
              </a:rPr>
              <a:t>Florence, le moine Savonarole critique durement les abus du clergé, réclame plus de simplicité… il instaure </a:t>
            </a:r>
            <a:r>
              <a:rPr lang="fr-FR" sz="1000" dirty="0" smtClean="0">
                <a:latin typeface="Century Gothic" pitchFamily="34" charset="0"/>
              </a:rPr>
              <a:t>une </a:t>
            </a:r>
            <a:r>
              <a:rPr lang="fr-FR" sz="1000" dirty="0" smtClean="0"/>
              <a:t>théocratie (1494-1498</a:t>
            </a:r>
            <a:r>
              <a:rPr lang="fr-FR" sz="1000" dirty="0"/>
              <a:t>)</a:t>
            </a:r>
            <a:r>
              <a:rPr lang="fr-FR" sz="1000" dirty="0" smtClean="0">
                <a:latin typeface="Century Gothic" pitchFamily="34" charset="0"/>
              </a:rPr>
              <a:t> </a:t>
            </a:r>
            <a:endParaRPr lang="fr-FR" sz="1000" dirty="0">
              <a:latin typeface="Century Gothic" pitchFamily="34" charset="0"/>
            </a:endParaRPr>
          </a:p>
        </p:txBody>
      </p:sp>
      <p:sp>
        <p:nvSpPr>
          <p:cNvPr id="36" name="Rectangle 35"/>
          <p:cNvSpPr/>
          <p:nvPr/>
        </p:nvSpPr>
        <p:spPr>
          <a:xfrm>
            <a:off x="3259830" y="6042751"/>
            <a:ext cx="2860494" cy="861774"/>
          </a:xfrm>
          <a:prstGeom prst="rect">
            <a:avLst/>
          </a:prstGeom>
        </p:spPr>
        <p:txBody>
          <a:bodyPr wrap="square">
            <a:spAutoFit/>
          </a:bodyPr>
          <a:lstStyle/>
          <a:p>
            <a:pPr algn="just"/>
            <a:r>
              <a:rPr lang="fr-FR" sz="1000" dirty="0" smtClean="0">
                <a:latin typeface="Century Gothic" pitchFamily="34" charset="0"/>
                <a:sym typeface="Wingdings 3"/>
              </a:rPr>
              <a:t> </a:t>
            </a:r>
            <a:r>
              <a:rPr lang="fr-FR" sz="1000" dirty="0" smtClean="0">
                <a:latin typeface="Century Gothic" pitchFamily="34" charset="0"/>
              </a:rPr>
              <a:t>Erasme critique </a:t>
            </a:r>
            <a:r>
              <a:rPr lang="fr-FR" sz="1000" dirty="0">
                <a:latin typeface="Century Gothic" pitchFamily="34" charset="0"/>
              </a:rPr>
              <a:t>aussi les abus du </a:t>
            </a:r>
            <a:r>
              <a:rPr lang="fr-FR" sz="1000" dirty="0" smtClean="0">
                <a:latin typeface="Century Gothic" pitchFamily="34" charset="0"/>
              </a:rPr>
              <a:t>clergé. Il retraduit le </a:t>
            </a:r>
            <a:r>
              <a:rPr lang="fr-FR" sz="1000" dirty="0">
                <a:latin typeface="Century Gothic" pitchFamily="34" charset="0"/>
              </a:rPr>
              <a:t>Nouveau Testament </a:t>
            </a:r>
            <a:r>
              <a:rPr lang="fr-FR" sz="1000" dirty="0" smtClean="0">
                <a:latin typeface="Century Gothic" pitchFamily="34" charset="0"/>
              </a:rPr>
              <a:t>en latin (en utilisant un manuscrit grec) et se déclare pour la traduction de la Bible en langue vernaculaire</a:t>
            </a:r>
            <a:endParaRPr lang="fr-FR" sz="1000" dirty="0">
              <a:latin typeface="Century Gothic" pitchFamily="34" charset="0"/>
            </a:endParaRPr>
          </a:p>
        </p:txBody>
      </p:sp>
      <p:sp>
        <p:nvSpPr>
          <p:cNvPr id="37" name="Rectangle 36"/>
          <p:cNvSpPr/>
          <p:nvPr/>
        </p:nvSpPr>
        <p:spPr>
          <a:xfrm>
            <a:off x="6120324" y="6041977"/>
            <a:ext cx="2644214" cy="861774"/>
          </a:xfrm>
          <a:prstGeom prst="rect">
            <a:avLst/>
          </a:prstGeom>
        </p:spPr>
        <p:txBody>
          <a:bodyPr wrap="square">
            <a:spAutoFit/>
          </a:bodyPr>
          <a:lstStyle/>
          <a:p>
            <a:pPr algn="just"/>
            <a:r>
              <a:rPr lang="fr-FR" sz="1000" dirty="0" smtClean="0">
                <a:latin typeface="Century Gothic" pitchFamily="34" charset="0"/>
                <a:sym typeface="Wingdings 3"/>
              </a:rPr>
              <a:t> </a:t>
            </a:r>
            <a:r>
              <a:rPr lang="fr-FR" sz="1000" dirty="0" smtClean="0">
                <a:latin typeface="Century Gothic" pitchFamily="34" charset="0"/>
              </a:rPr>
              <a:t>Luther, prêtre catholique à Wittenberg (Allemagne) s’oppose farouchement à la pratique des indulgences. Excommunié par le Pape, il va créer sa propre Eglise. </a:t>
            </a:r>
            <a:endParaRPr lang="fr-FR" sz="1000" dirty="0">
              <a:latin typeface="Century Gothic" pitchFamily="34" charset="0"/>
            </a:endParaRPr>
          </a:p>
        </p:txBody>
      </p:sp>
      <p:sp>
        <p:nvSpPr>
          <p:cNvPr id="38" name="Double flèche horizontale 37"/>
          <p:cNvSpPr/>
          <p:nvPr/>
        </p:nvSpPr>
        <p:spPr>
          <a:xfrm>
            <a:off x="120973" y="5535265"/>
            <a:ext cx="8663557" cy="421253"/>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200" b="1" dirty="0" smtClean="0">
                <a:solidFill>
                  <a:schemeClr val="tx1"/>
                </a:solidFill>
                <a:latin typeface="Century Gothic" pitchFamily="34" charset="0"/>
              </a:rPr>
              <a:t>Des réponses différentes sont apportées face à l’éloignement de l’Eglise catholique </a:t>
            </a:r>
            <a:endParaRPr lang="fr-FR" sz="1200" b="1" dirty="0">
              <a:solidFill>
                <a:schemeClr val="tx1"/>
              </a:solidFill>
              <a:latin typeface="Century Gothic" pitchFamily="34" charset="0"/>
            </a:endParaRPr>
          </a:p>
        </p:txBody>
      </p:sp>
      <p:pic>
        <p:nvPicPr>
          <p:cNvPr id="2050" name="Picture 2" descr="Résultat de recherche d'images pour &quot;grand schisme&quot;"/>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35048" y="2564636"/>
            <a:ext cx="4250213" cy="399026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4993253" y="3233606"/>
            <a:ext cx="3422104" cy="2800767"/>
          </a:xfrm>
          <a:prstGeom prst="rect">
            <a:avLst/>
          </a:prstGeom>
          <a:solidFill>
            <a:schemeClr val="bg1">
              <a:alpha val="49000"/>
            </a:schemeClr>
          </a:solidFill>
          <a:ln>
            <a:solidFill>
              <a:schemeClr val="bg2">
                <a:lumMod val="25000"/>
              </a:schemeClr>
            </a:solidFill>
          </a:ln>
        </p:spPr>
        <p:txBody>
          <a:bodyPr wrap="square">
            <a:spAutoFit/>
          </a:bodyPr>
          <a:lstStyle/>
          <a:p>
            <a:pPr algn="ctr"/>
            <a:r>
              <a:rPr lang="fr-FR" sz="1100" b="1" u="sng" cap="small" dirty="0" smtClean="0">
                <a:effectLst>
                  <a:outerShdw blurRad="38100" dist="38100" dir="2700000" algn="tl">
                    <a:srgbClr val="000000">
                      <a:alpha val="43137"/>
                    </a:srgbClr>
                  </a:outerShdw>
                </a:effectLst>
                <a:latin typeface="Century Gothic" pitchFamily="34" charset="0"/>
              </a:rPr>
              <a:t>La crise de la papauté</a:t>
            </a:r>
          </a:p>
          <a:p>
            <a:pPr algn="just"/>
            <a:r>
              <a:rPr lang="fr-FR" sz="1100" dirty="0" smtClean="0">
                <a:latin typeface="Century Gothic" pitchFamily="34" charset="0"/>
              </a:rPr>
              <a:t>« La division existe actuellement dans la sainte Église : un pape demeure à Rome, qui se fait appeler Martin V ; l’autre demeure à Avignon, lequel se fait appeler Clément VII ; le troisième […] se fait appeler Benoît XIV. Martin fut élu à Constance par le consentement de toutes les nations des chrétiens. Clément fut élu par trois des ses cardinaux. Benoît fut élu secrètement par le cardinal de Saint-Etienne. Veuillez supplier Notre Seigneur Jésus-Christ de nous déclarer lequel des trois est le vrai pape, et auquel il faut qu’on obéisse désormais et auquel il faut qu’on croie. »</a:t>
            </a:r>
          </a:p>
          <a:p>
            <a:pPr algn="r"/>
            <a:r>
              <a:rPr lang="fr-FR" sz="1100" dirty="0" smtClean="0">
                <a:latin typeface="Century Gothic" pitchFamily="34" charset="0"/>
              </a:rPr>
              <a:t>Citation d’une « lettre d’un noble français » début du XV ° siècle</a:t>
            </a:r>
            <a:endParaRPr lang="fr-FR" sz="1100" dirty="0">
              <a:latin typeface="Century Gothic" pitchFamily="34" charset="0"/>
            </a:endParaRPr>
          </a:p>
        </p:txBody>
      </p:sp>
    </p:spTree>
    <p:extLst>
      <p:ext uri="{BB962C8B-B14F-4D97-AF65-F5344CB8AC3E}">
        <p14:creationId xmlns:p14="http://schemas.microsoft.com/office/powerpoint/2010/main" val="19450248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fltVal val="0"/>
                                          </p:val>
                                        </p:tav>
                                        <p:tav tm="100000">
                                          <p:val>
                                            <p:strVal val="#ppt_w"/>
                                          </p:val>
                                        </p:tav>
                                      </p:tavLst>
                                    </p:anim>
                                    <p:anim calcmode="lin" valueType="num">
                                      <p:cBhvr>
                                        <p:cTn id="17" dur="1000" fill="hold"/>
                                        <p:tgtEl>
                                          <p:spTgt spid="21"/>
                                        </p:tgtEl>
                                        <p:attrNameLst>
                                          <p:attrName>ppt_h</p:attrName>
                                        </p:attrNameLst>
                                      </p:cBhvr>
                                      <p:tavLst>
                                        <p:tav tm="0">
                                          <p:val>
                                            <p:fltVal val="0"/>
                                          </p:val>
                                        </p:tav>
                                        <p:tav tm="100000">
                                          <p:val>
                                            <p:strVal val="#ppt_h"/>
                                          </p:val>
                                        </p:tav>
                                      </p:tavLst>
                                    </p:anim>
                                    <p:anim calcmode="lin" valueType="num">
                                      <p:cBhvr>
                                        <p:cTn id="18" dur="1000" fill="hold"/>
                                        <p:tgtEl>
                                          <p:spTgt spid="21"/>
                                        </p:tgtEl>
                                        <p:attrNameLst>
                                          <p:attrName>style.rotation</p:attrName>
                                        </p:attrNameLst>
                                      </p:cBhvr>
                                      <p:tavLst>
                                        <p:tav tm="0">
                                          <p:val>
                                            <p:fltVal val="90"/>
                                          </p:val>
                                        </p:tav>
                                        <p:tav tm="100000">
                                          <p:val>
                                            <p:fltVal val="0"/>
                                          </p:val>
                                        </p:tav>
                                      </p:tavLst>
                                    </p:anim>
                                    <p:animEffect transition="in" filter="fade">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anim calcmode="lin" valueType="num">
                                      <p:cBhvr additive="base">
                                        <p:cTn id="24"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left)">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left)">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left)">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
                                            <p:bg/>
                                          </p:spTgt>
                                        </p:tgtEl>
                                        <p:attrNameLst>
                                          <p:attrName>style.visibility</p:attrName>
                                        </p:attrNameLst>
                                      </p:cBhvr>
                                      <p:to>
                                        <p:strVal val="visible"/>
                                      </p:to>
                                    </p:set>
                                    <p:anim calcmode="lin" valueType="num">
                                      <p:cBhvr additive="base">
                                        <p:cTn id="55"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bg/>
                                          </p:spTgt>
                                        </p:tgtEl>
                                        <p:attrNameLst>
                                          <p:attrName>ppt_y</p:attrName>
                                        </p:attrNameLst>
                                      </p:cBhvr>
                                      <p:tavLst>
                                        <p:tav tm="0">
                                          <p:val>
                                            <p:strVal val="#ppt_y"/>
                                          </p:val>
                                        </p:tav>
                                        <p:tav tm="100000">
                                          <p:val>
                                            <p:strVal val="#ppt_y"/>
                                          </p:val>
                                        </p:tav>
                                      </p:tavLst>
                                    </p:anim>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7">
                                            <p:txEl>
                                              <p:pRg st="0" end="0"/>
                                            </p:txEl>
                                          </p:spTgt>
                                        </p:tgtEl>
                                        <p:attrNameLst>
                                          <p:attrName>style.visibility</p:attrName>
                                        </p:attrNameLst>
                                      </p:cBhvr>
                                      <p:to>
                                        <p:strVal val="visible"/>
                                      </p:to>
                                    </p:set>
                                    <p:animEffect transition="in" filter="wipe(right)">
                                      <p:cBhvr>
                                        <p:cTn id="64" dur="500"/>
                                        <p:tgtEl>
                                          <p:spTgt spid="7">
                                            <p:txEl>
                                              <p:pRg st="0" end="0"/>
                                            </p:txEl>
                                          </p:spTgt>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Effect transition="in" filter="wipe(right)">
                                      <p:cBhvr>
                                        <p:cTn id="67" dur="500"/>
                                        <p:tgtEl>
                                          <p:spTgt spid="7">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030"/>
                                        </p:tgtEl>
                                        <p:attrNameLst>
                                          <p:attrName>style.visibility</p:attrName>
                                        </p:attrNameLst>
                                      </p:cBhvr>
                                      <p:to>
                                        <p:strVal val="visible"/>
                                      </p:to>
                                    </p:set>
                                    <p:anim calcmode="lin" valueType="num">
                                      <p:cBhvr>
                                        <p:cTn id="72" dur="500" fill="hold"/>
                                        <p:tgtEl>
                                          <p:spTgt spid="1030"/>
                                        </p:tgtEl>
                                        <p:attrNameLst>
                                          <p:attrName>ppt_w</p:attrName>
                                        </p:attrNameLst>
                                      </p:cBhvr>
                                      <p:tavLst>
                                        <p:tav tm="0">
                                          <p:val>
                                            <p:fltVal val="0"/>
                                          </p:val>
                                        </p:tav>
                                        <p:tav tm="100000">
                                          <p:val>
                                            <p:strVal val="#ppt_w"/>
                                          </p:val>
                                        </p:tav>
                                      </p:tavLst>
                                    </p:anim>
                                    <p:anim calcmode="lin" valueType="num">
                                      <p:cBhvr>
                                        <p:cTn id="73" dur="500" fill="hold"/>
                                        <p:tgtEl>
                                          <p:spTgt spid="1030"/>
                                        </p:tgtEl>
                                        <p:attrNameLst>
                                          <p:attrName>ppt_h</p:attrName>
                                        </p:attrNameLst>
                                      </p:cBhvr>
                                      <p:tavLst>
                                        <p:tav tm="0">
                                          <p:val>
                                            <p:fltVal val="0"/>
                                          </p:val>
                                        </p:tav>
                                        <p:tav tm="100000">
                                          <p:val>
                                            <p:strVal val="#ppt_h"/>
                                          </p:val>
                                        </p:tav>
                                      </p:tavLst>
                                    </p:anim>
                                    <p:animEffect transition="in" filter="fade">
                                      <p:cBhvr>
                                        <p:cTn id="74" dur="500"/>
                                        <p:tgtEl>
                                          <p:spTgt spid="1030"/>
                                        </p:tgtEl>
                                      </p:cBhvr>
                                    </p:animEffect>
                                  </p:childTnLst>
                                </p:cTn>
                              </p:par>
                            </p:childTnLst>
                          </p:cTn>
                        </p:par>
                        <p:par>
                          <p:cTn id="75" fill="hold">
                            <p:stCondLst>
                              <p:cond delay="500"/>
                            </p:stCondLst>
                            <p:childTnLst>
                              <p:par>
                                <p:cTn id="76" presetID="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1+#ppt_w/2"/>
                                          </p:val>
                                        </p:tav>
                                        <p:tav tm="100000">
                                          <p:val>
                                            <p:strVal val="#ppt_x"/>
                                          </p:val>
                                        </p:tav>
                                      </p:tavLst>
                                    </p:anim>
                                    <p:anim calcmode="lin" valueType="num">
                                      <p:cBhvr additive="base">
                                        <p:cTn id="7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txEl>
                                              <p:pRg st="2" end="2"/>
                                            </p:txEl>
                                          </p:spTgt>
                                        </p:tgtEl>
                                        <p:attrNameLst>
                                          <p:attrName>style.visibility</p:attrName>
                                        </p:attrNameLst>
                                      </p:cBhvr>
                                      <p:to>
                                        <p:strVal val="visible"/>
                                      </p:to>
                                    </p:set>
                                    <p:animEffect transition="in" filter="wipe(left)">
                                      <p:cBhvr>
                                        <p:cTn id="84" dur="500"/>
                                        <p:tgtEl>
                                          <p:spTgt spid="7">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028"/>
                                        </p:tgtEl>
                                        <p:attrNameLst>
                                          <p:attrName>style.visibility</p:attrName>
                                        </p:attrNameLst>
                                      </p:cBhvr>
                                      <p:to>
                                        <p:strVal val="visible"/>
                                      </p:to>
                                    </p:set>
                                    <p:anim calcmode="lin" valueType="num">
                                      <p:cBhvr>
                                        <p:cTn id="89" dur="500" fill="hold"/>
                                        <p:tgtEl>
                                          <p:spTgt spid="1028"/>
                                        </p:tgtEl>
                                        <p:attrNameLst>
                                          <p:attrName>ppt_w</p:attrName>
                                        </p:attrNameLst>
                                      </p:cBhvr>
                                      <p:tavLst>
                                        <p:tav tm="0">
                                          <p:val>
                                            <p:fltVal val="0"/>
                                          </p:val>
                                        </p:tav>
                                        <p:tav tm="100000">
                                          <p:val>
                                            <p:strVal val="#ppt_w"/>
                                          </p:val>
                                        </p:tav>
                                      </p:tavLst>
                                    </p:anim>
                                    <p:anim calcmode="lin" valueType="num">
                                      <p:cBhvr>
                                        <p:cTn id="90" dur="500" fill="hold"/>
                                        <p:tgtEl>
                                          <p:spTgt spid="1028"/>
                                        </p:tgtEl>
                                        <p:attrNameLst>
                                          <p:attrName>ppt_h</p:attrName>
                                        </p:attrNameLst>
                                      </p:cBhvr>
                                      <p:tavLst>
                                        <p:tav tm="0">
                                          <p:val>
                                            <p:fltVal val="0"/>
                                          </p:val>
                                        </p:tav>
                                        <p:tav tm="100000">
                                          <p:val>
                                            <p:strVal val="#ppt_h"/>
                                          </p:val>
                                        </p:tav>
                                      </p:tavLst>
                                    </p:anim>
                                    <p:animEffect transition="in" filter="fade">
                                      <p:cBhvr>
                                        <p:cTn id="91" dur="500"/>
                                        <p:tgtEl>
                                          <p:spTgt spid="1028"/>
                                        </p:tgtEl>
                                      </p:cBhvr>
                                    </p:animEffect>
                                  </p:childTnLst>
                                </p:cTn>
                              </p:par>
                            </p:childTnLst>
                          </p:cTn>
                        </p:par>
                        <p:par>
                          <p:cTn id="92" fill="hold">
                            <p:stCondLst>
                              <p:cond delay="500"/>
                            </p:stCondLst>
                            <p:childTnLst>
                              <p:par>
                                <p:cTn id="93" presetID="2" presetClass="entr" presetSubtype="2"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1+#ppt_w/2"/>
                                          </p:val>
                                        </p:tav>
                                        <p:tav tm="100000">
                                          <p:val>
                                            <p:strVal val="#ppt_x"/>
                                          </p:val>
                                        </p:tav>
                                      </p:tavLst>
                                    </p:anim>
                                    <p:anim calcmode="lin" valueType="num">
                                      <p:cBhvr additive="base">
                                        <p:cTn id="9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xEl>
                                              <p:pRg st="3" end="3"/>
                                            </p:txEl>
                                          </p:spTgt>
                                        </p:tgtEl>
                                        <p:attrNameLst>
                                          <p:attrName>style.visibility</p:attrName>
                                        </p:attrNameLst>
                                      </p:cBhvr>
                                      <p:to>
                                        <p:strVal val="visible"/>
                                      </p:to>
                                    </p:set>
                                    <p:animEffect transition="in" filter="wipe(left)">
                                      <p:cBhvr>
                                        <p:cTn id="101" dur="500"/>
                                        <p:tgtEl>
                                          <p:spTgt spid="7">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nodeType="click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childTnLst>
                          </p:cTn>
                        </p:par>
                        <p:par>
                          <p:cTn id="109" fill="hold">
                            <p:stCondLst>
                              <p:cond delay="500"/>
                            </p:stCondLst>
                            <p:childTnLst>
                              <p:par>
                                <p:cTn id="110" presetID="2" presetClass="entr" presetSubtype="4" fill="hold" grpId="0" nodeType="after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additive="base">
                                        <p:cTn id="112" dur="500" fill="hold"/>
                                        <p:tgtEl>
                                          <p:spTgt spid="12"/>
                                        </p:tgtEl>
                                        <p:attrNameLst>
                                          <p:attrName>ppt_x</p:attrName>
                                        </p:attrNameLst>
                                      </p:cBhvr>
                                      <p:tavLst>
                                        <p:tav tm="0">
                                          <p:val>
                                            <p:strVal val="#ppt_x"/>
                                          </p:val>
                                        </p:tav>
                                        <p:tav tm="100000">
                                          <p:val>
                                            <p:strVal val="#ppt_x"/>
                                          </p:val>
                                        </p:tav>
                                      </p:tavLst>
                                    </p:anim>
                                    <p:anim calcmode="lin" valueType="num">
                                      <p:cBhvr additive="base">
                                        <p:cTn id="1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7">
                                            <p:txEl>
                                              <p:pRg st="4" end="4"/>
                                            </p:txEl>
                                          </p:spTgt>
                                        </p:tgtEl>
                                        <p:attrNameLst>
                                          <p:attrName>style.visibility</p:attrName>
                                        </p:attrNameLst>
                                      </p:cBhvr>
                                      <p:to>
                                        <p:strVal val="visible"/>
                                      </p:to>
                                    </p:set>
                                    <p:animEffect transition="in" filter="wipe(left)">
                                      <p:cBhvr>
                                        <p:cTn id="118" dur="500"/>
                                        <p:tgtEl>
                                          <p:spTgt spid="7">
                                            <p:txEl>
                                              <p:pRg st="4" end="4"/>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1030"/>
                                        </p:tgtEl>
                                      </p:cBhvr>
                                    </p:animEffect>
                                    <p:set>
                                      <p:cBhvr>
                                        <p:cTn id="123" dur="1" fill="hold">
                                          <p:stCondLst>
                                            <p:cond delay="499"/>
                                          </p:stCondLst>
                                        </p:cTn>
                                        <p:tgtEl>
                                          <p:spTgt spid="103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3"/>
                                        </p:tgtEl>
                                      </p:cBhvr>
                                    </p:animEffect>
                                    <p:set>
                                      <p:cBhvr>
                                        <p:cTn id="126" dur="1" fill="hold">
                                          <p:stCondLst>
                                            <p:cond delay="499"/>
                                          </p:stCondLst>
                                        </p:cTn>
                                        <p:tgtEl>
                                          <p:spTgt spid="13"/>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1028"/>
                                        </p:tgtEl>
                                      </p:cBhvr>
                                    </p:animEffect>
                                    <p:set>
                                      <p:cBhvr>
                                        <p:cTn id="129" dur="1" fill="hold">
                                          <p:stCondLst>
                                            <p:cond delay="499"/>
                                          </p:stCondLst>
                                        </p:cTn>
                                        <p:tgtEl>
                                          <p:spTgt spid="1028"/>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1"/>
                                        </p:tgtEl>
                                      </p:cBhvr>
                                    </p:animEffect>
                                    <p:set>
                                      <p:cBhvr>
                                        <p:cTn id="132" dur="1" fill="hold">
                                          <p:stCondLst>
                                            <p:cond delay="499"/>
                                          </p:stCondLst>
                                        </p:cTn>
                                        <p:tgtEl>
                                          <p:spTgt spid="11"/>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15"/>
                                        </p:tgtEl>
                                      </p:cBhvr>
                                    </p:animEffect>
                                    <p:set>
                                      <p:cBhvr>
                                        <p:cTn id="135" dur="1" fill="hold">
                                          <p:stCondLst>
                                            <p:cond delay="499"/>
                                          </p:stCondLst>
                                        </p:cTn>
                                        <p:tgtEl>
                                          <p:spTgt spid="1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2"/>
                                        </p:tgtEl>
                                      </p:cBhvr>
                                    </p:animEffect>
                                    <p:set>
                                      <p:cBhvr>
                                        <p:cTn id="138" dur="1" fill="hold">
                                          <p:stCondLst>
                                            <p:cond delay="499"/>
                                          </p:stCondLst>
                                        </p:cTn>
                                        <p:tgtEl>
                                          <p:spTgt spid="12"/>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fltVal val="0"/>
                                          </p:val>
                                        </p:tav>
                                        <p:tav tm="100000">
                                          <p:val>
                                            <p:strVal val="#ppt_h"/>
                                          </p:val>
                                        </p:tav>
                                      </p:tavLst>
                                    </p:anim>
                                    <p:animEffect transition="in" filter="fade">
                                      <p:cBhvr>
                                        <p:cTn id="145" dur="500"/>
                                        <p:tgtEl>
                                          <p:spTgt spid="39"/>
                                        </p:tgtEl>
                                      </p:cBhvr>
                                    </p:animEffect>
                                  </p:childTnLst>
                                </p:cTn>
                              </p:par>
                              <p:par>
                                <p:cTn id="146" presetID="53" presetClass="entr" presetSubtype="16" fill="hold" nodeType="withEffect">
                                  <p:stCondLst>
                                    <p:cond delay="0"/>
                                  </p:stCondLst>
                                  <p:childTnLst>
                                    <p:set>
                                      <p:cBhvr>
                                        <p:cTn id="147" dur="1" fill="hold">
                                          <p:stCondLst>
                                            <p:cond delay="0"/>
                                          </p:stCondLst>
                                        </p:cTn>
                                        <p:tgtEl>
                                          <p:spTgt spid="2050"/>
                                        </p:tgtEl>
                                        <p:attrNameLst>
                                          <p:attrName>style.visibility</p:attrName>
                                        </p:attrNameLst>
                                      </p:cBhvr>
                                      <p:to>
                                        <p:strVal val="visible"/>
                                      </p:to>
                                    </p:set>
                                    <p:anim calcmode="lin" valueType="num">
                                      <p:cBhvr>
                                        <p:cTn id="148" dur="500" fill="hold"/>
                                        <p:tgtEl>
                                          <p:spTgt spid="2050"/>
                                        </p:tgtEl>
                                        <p:attrNameLst>
                                          <p:attrName>ppt_w</p:attrName>
                                        </p:attrNameLst>
                                      </p:cBhvr>
                                      <p:tavLst>
                                        <p:tav tm="0">
                                          <p:val>
                                            <p:fltVal val="0"/>
                                          </p:val>
                                        </p:tav>
                                        <p:tav tm="100000">
                                          <p:val>
                                            <p:strVal val="#ppt_w"/>
                                          </p:val>
                                        </p:tav>
                                      </p:tavLst>
                                    </p:anim>
                                    <p:anim calcmode="lin" valueType="num">
                                      <p:cBhvr>
                                        <p:cTn id="149" dur="500" fill="hold"/>
                                        <p:tgtEl>
                                          <p:spTgt spid="2050"/>
                                        </p:tgtEl>
                                        <p:attrNameLst>
                                          <p:attrName>ppt_h</p:attrName>
                                        </p:attrNameLst>
                                      </p:cBhvr>
                                      <p:tavLst>
                                        <p:tav tm="0">
                                          <p:val>
                                            <p:fltVal val="0"/>
                                          </p:val>
                                        </p:tav>
                                        <p:tav tm="100000">
                                          <p:val>
                                            <p:strVal val="#ppt_h"/>
                                          </p:val>
                                        </p:tav>
                                      </p:tavLst>
                                    </p:anim>
                                    <p:animEffect transition="in" filter="fade">
                                      <p:cBhvr>
                                        <p:cTn id="150" dur="500"/>
                                        <p:tgtEl>
                                          <p:spTgt spid="2050"/>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7">
                                            <p:txEl>
                                              <p:pRg st="5" end="5"/>
                                            </p:txEl>
                                          </p:spTgt>
                                        </p:tgtEl>
                                        <p:attrNameLst>
                                          <p:attrName>style.visibility</p:attrName>
                                        </p:attrNameLst>
                                      </p:cBhvr>
                                      <p:to>
                                        <p:strVal val="visible"/>
                                      </p:to>
                                    </p:set>
                                    <p:animEffect transition="in" filter="wipe(left)">
                                      <p:cBhvr>
                                        <p:cTn id="155" dur="500"/>
                                        <p:tgtEl>
                                          <p:spTgt spid="7">
                                            <p:txEl>
                                              <p:pRg st="5" end="5"/>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1" nodeType="clickEffect">
                                  <p:stCondLst>
                                    <p:cond delay="0"/>
                                  </p:stCondLst>
                                  <p:childTnLst>
                                    <p:animEffect transition="out" filter="fade">
                                      <p:cBhvr>
                                        <p:cTn id="159" dur="500"/>
                                        <p:tgtEl>
                                          <p:spTgt spid="39"/>
                                        </p:tgtEl>
                                      </p:cBhvr>
                                    </p:animEffect>
                                    <p:set>
                                      <p:cBhvr>
                                        <p:cTn id="160" dur="1" fill="hold">
                                          <p:stCondLst>
                                            <p:cond delay="499"/>
                                          </p:stCondLst>
                                        </p:cTn>
                                        <p:tgtEl>
                                          <p:spTgt spid="39"/>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2050"/>
                                        </p:tgtEl>
                                      </p:cBhvr>
                                    </p:animEffect>
                                    <p:set>
                                      <p:cBhvr>
                                        <p:cTn id="163" dur="1" fill="hold">
                                          <p:stCondLst>
                                            <p:cond delay="499"/>
                                          </p:stCondLst>
                                        </p:cTn>
                                        <p:tgtEl>
                                          <p:spTgt spid="2050"/>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nodeType="clickEffect">
                                  <p:stCondLst>
                                    <p:cond delay="0"/>
                                  </p:stCondLst>
                                  <p:childTnLst>
                                    <p:set>
                                      <p:cBhvr>
                                        <p:cTn id="167" dur="1" fill="hold">
                                          <p:stCondLst>
                                            <p:cond delay="0"/>
                                          </p:stCondLst>
                                        </p:cTn>
                                        <p:tgtEl>
                                          <p:spTgt spid="25"/>
                                        </p:tgtEl>
                                        <p:attrNameLst>
                                          <p:attrName>style.visibility</p:attrName>
                                        </p:attrNameLst>
                                      </p:cBhvr>
                                      <p:to>
                                        <p:strVal val="visible"/>
                                      </p:to>
                                    </p:set>
                                    <p:anim calcmode="lin" valueType="num">
                                      <p:cBhvr>
                                        <p:cTn id="168" dur="500" fill="hold"/>
                                        <p:tgtEl>
                                          <p:spTgt spid="25"/>
                                        </p:tgtEl>
                                        <p:attrNameLst>
                                          <p:attrName>ppt_w</p:attrName>
                                        </p:attrNameLst>
                                      </p:cBhvr>
                                      <p:tavLst>
                                        <p:tav tm="0">
                                          <p:val>
                                            <p:fltVal val="0"/>
                                          </p:val>
                                        </p:tav>
                                        <p:tav tm="100000">
                                          <p:val>
                                            <p:strVal val="#ppt_w"/>
                                          </p:val>
                                        </p:tav>
                                      </p:tavLst>
                                    </p:anim>
                                    <p:anim calcmode="lin" valueType="num">
                                      <p:cBhvr>
                                        <p:cTn id="169" dur="500" fill="hold"/>
                                        <p:tgtEl>
                                          <p:spTgt spid="25"/>
                                        </p:tgtEl>
                                        <p:attrNameLst>
                                          <p:attrName>ppt_h</p:attrName>
                                        </p:attrNameLst>
                                      </p:cBhvr>
                                      <p:tavLst>
                                        <p:tav tm="0">
                                          <p:val>
                                            <p:fltVal val="0"/>
                                          </p:val>
                                        </p:tav>
                                        <p:tav tm="100000">
                                          <p:val>
                                            <p:strVal val="#ppt_h"/>
                                          </p:val>
                                        </p:tav>
                                      </p:tavLst>
                                    </p:anim>
                                    <p:animEffect transition="in" filter="fade">
                                      <p:cBhvr>
                                        <p:cTn id="170" dur="500"/>
                                        <p:tgtEl>
                                          <p:spTgt spid="25"/>
                                        </p:tgtEl>
                                      </p:cBhvr>
                                    </p:animEffect>
                                  </p:childTnLst>
                                </p:cTn>
                              </p:par>
                            </p:childTnLst>
                          </p:cTn>
                        </p:par>
                        <p:par>
                          <p:cTn id="171" fill="hold">
                            <p:stCondLst>
                              <p:cond delay="500"/>
                            </p:stCondLst>
                            <p:childTnLst>
                              <p:par>
                                <p:cTn id="172" presetID="2" presetClass="entr" presetSubtype="8" fill="hold" grpId="0" nodeType="afterEffect">
                                  <p:stCondLst>
                                    <p:cond delay="0"/>
                                  </p:stCondLst>
                                  <p:childTnLst>
                                    <p:set>
                                      <p:cBhvr>
                                        <p:cTn id="173" dur="1" fill="hold">
                                          <p:stCondLst>
                                            <p:cond delay="0"/>
                                          </p:stCondLst>
                                        </p:cTn>
                                        <p:tgtEl>
                                          <p:spTgt spid="26"/>
                                        </p:tgtEl>
                                        <p:attrNameLst>
                                          <p:attrName>style.visibility</p:attrName>
                                        </p:attrNameLst>
                                      </p:cBhvr>
                                      <p:to>
                                        <p:strVal val="visible"/>
                                      </p:to>
                                    </p:set>
                                    <p:anim calcmode="lin" valueType="num">
                                      <p:cBhvr additive="base">
                                        <p:cTn id="174" dur="500" fill="hold"/>
                                        <p:tgtEl>
                                          <p:spTgt spid="26"/>
                                        </p:tgtEl>
                                        <p:attrNameLst>
                                          <p:attrName>ppt_x</p:attrName>
                                        </p:attrNameLst>
                                      </p:cBhvr>
                                      <p:tavLst>
                                        <p:tav tm="0">
                                          <p:val>
                                            <p:strVal val="0-#ppt_w/2"/>
                                          </p:val>
                                        </p:tav>
                                        <p:tav tm="100000">
                                          <p:val>
                                            <p:strVal val="#ppt_x"/>
                                          </p:val>
                                        </p:tav>
                                      </p:tavLst>
                                    </p:anim>
                                    <p:anim calcmode="lin" valueType="num">
                                      <p:cBhvr additive="base">
                                        <p:cTn id="17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7">
                                            <p:txEl>
                                              <p:pRg st="6" end="6"/>
                                            </p:txEl>
                                          </p:spTgt>
                                        </p:tgtEl>
                                        <p:attrNameLst>
                                          <p:attrName>style.visibility</p:attrName>
                                        </p:attrNameLst>
                                      </p:cBhvr>
                                      <p:to>
                                        <p:strVal val="visible"/>
                                      </p:to>
                                    </p:set>
                                    <p:animEffect transition="in" filter="wipe(left)">
                                      <p:cBhvr>
                                        <p:cTn id="180" dur="500"/>
                                        <p:tgtEl>
                                          <p:spTgt spid="7">
                                            <p:txEl>
                                              <p:pRg st="6" end="6"/>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xit" presetSubtype="0" fill="hold" nodeType="clickEffect">
                                  <p:stCondLst>
                                    <p:cond delay="0"/>
                                  </p:stCondLst>
                                  <p:childTnLst>
                                    <p:animEffect transition="out" filter="fade">
                                      <p:cBhvr>
                                        <p:cTn id="184" dur="500"/>
                                        <p:tgtEl>
                                          <p:spTgt spid="25"/>
                                        </p:tgtEl>
                                      </p:cBhvr>
                                    </p:animEffect>
                                    <p:set>
                                      <p:cBhvr>
                                        <p:cTn id="185" dur="1" fill="hold">
                                          <p:stCondLst>
                                            <p:cond delay="499"/>
                                          </p:stCondLst>
                                        </p:cTn>
                                        <p:tgtEl>
                                          <p:spTgt spid="25"/>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26"/>
                                        </p:tgtEl>
                                      </p:cBhvr>
                                    </p:animEffect>
                                    <p:set>
                                      <p:cBhvr>
                                        <p:cTn id="188" dur="1" fill="hold">
                                          <p:stCondLst>
                                            <p:cond delay="499"/>
                                          </p:stCondLst>
                                        </p:cTn>
                                        <p:tgtEl>
                                          <p:spTgt spid="26"/>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 presetClass="entr" presetSubtype="2" fill="hold" grpId="0" nodeType="clickEffect">
                                  <p:stCondLst>
                                    <p:cond delay="0"/>
                                  </p:stCondLst>
                                  <p:childTnLst>
                                    <p:set>
                                      <p:cBhvr>
                                        <p:cTn id="192" dur="1" fill="hold">
                                          <p:stCondLst>
                                            <p:cond delay="0"/>
                                          </p:stCondLst>
                                        </p:cTn>
                                        <p:tgtEl>
                                          <p:spTgt spid="8">
                                            <p:bg/>
                                          </p:spTgt>
                                        </p:tgtEl>
                                        <p:attrNameLst>
                                          <p:attrName>style.visibility</p:attrName>
                                        </p:attrNameLst>
                                      </p:cBhvr>
                                      <p:to>
                                        <p:strVal val="visible"/>
                                      </p:to>
                                    </p:set>
                                    <p:anim calcmode="lin" valueType="num">
                                      <p:cBhvr additive="base">
                                        <p:cTn id="193"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194" dur="500" fill="hold"/>
                                        <p:tgtEl>
                                          <p:spTgt spid="8">
                                            <p:bg/>
                                          </p:spTgt>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8">
                                            <p:txEl>
                                              <p:pRg st="0" end="0"/>
                                            </p:txEl>
                                          </p:spTgt>
                                        </p:tgtEl>
                                        <p:attrNameLst>
                                          <p:attrName>style.visibility</p:attrName>
                                        </p:attrNameLst>
                                      </p:cBhvr>
                                      <p:to>
                                        <p:strVal val="visible"/>
                                      </p:to>
                                    </p:set>
                                    <p:animEffect transition="in" filter="wipe(left)">
                                      <p:cBhvr>
                                        <p:cTn id="199" dur="500"/>
                                        <p:tgtEl>
                                          <p:spTgt spid="8">
                                            <p:txEl>
                                              <p:pRg st="0" end="0"/>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15" presetClass="entr" presetSubtype="0" fill="hold" nodeType="clickEffect">
                                  <p:stCondLst>
                                    <p:cond delay="0"/>
                                  </p:stCondLst>
                                  <p:childTnLst>
                                    <p:set>
                                      <p:cBhvr>
                                        <p:cTn id="203" dur="1" fill="hold">
                                          <p:stCondLst>
                                            <p:cond delay="0"/>
                                          </p:stCondLst>
                                        </p:cTn>
                                        <p:tgtEl>
                                          <p:spTgt spid="1034"/>
                                        </p:tgtEl>
                                        <p:attrNameLst>
                                          <p:attrName>style.visibility</p:attrName>
                                        </p:attrNameLst>
                                      </p:cBhvr>
                                      <p:to>
                                        <p:strVal val="visible"/>
                                      </p:to>
                                    </p:set>
                                    <p:anim calcmode="lin" valueType="num">
                                      <p:cBhvr>
                                        <p:cTn id="204" dur="1000" fill="hold"/>
                                        <p:tgtEl>
                                          <p:spTgt spid="1034"/>
                                        </p:tgtEl>
                                        <p:attrNameLst>
                                          <p:attrName>ppt_w</p:attrName>
                                        </p:attrNameLst>
                                      </p:cBhvr>
                                      <p:tavLst>
                                        <p:tav tm="0">
                                          <p:val>
                                            <p:fltVal val="0"/>
                                          </p:val>
                                        </p:tav>
                                        <p:tav tm="100000">
                                          <p:val>
                                            <p:strVal val="#ppt_w"/>
                                          </p:val>
                                        </p:tav>
                                      </p:tavLst>
                                    </p:anim>
                                    <p:anim calcmode="lin" valueType="num">
                                      <p:cBhvr>
                                        <p:cTn id="205" dur="1000" fill="hold"/>
                                        <p:tgtEl>
                                          <p:spTgt spid="1034"/>
                                        </p:tgtEl>
                                        <p:attrNameLst>
                                          <p:attrName>ppt_h</p:attrName>
                                        </p:attrNameLst>
                                      </p:cBhvr>
                                      <p:tavLst>
                                        <p:tav tm="0">
                                          <p:val>
                                            <p:fltVal val="0"/>
                                          </p:val>
                                        </p:tav>
                                        <p:tav tm="100000">
                                          <p:val>
                                            <p:strVal val="#ppt_h"/>
                                          </p:val>
                                        </p:tav>
                                      </p:tavLst>
                                    </p:anim>
                                    <p:anim calcmode="lin" valueType="num">
                                      <p:cBhvr>
                                        <p:cTn id="206" dur="1000" fill="hold"/>
                                        <p:tgtEl>
                                          <p:spTgt spid="1034"/>
                                        </p:tgtEl>
                                        <p:attrNameLst>
                                          <p:attrName>ppt_x</p:attrName>
                                        </p:attrNameLst>
                                      </p:cBhvr>
                                      <p:tavLst>
                                        <p:tav tm="0" fmla="#ppt_x+(cos(-2*pi*(1-$))*-#ppt_x-sin(-2*pi*(1-$))*(1-#ppt_y))*(1-$)">
                                          <p:val>
                                            <p:fltVal val="0"/>
                                          </p:val>
                                        </p:tav>
                                        <p:tav tm="100000">
                                          <p:val>
                                            <p:fltVal val="1"/>
                                          </p:val>
                                        </p:tav>
                                      </p:tavLst>
                                    </p:anim>
                                    <p:anim calcmode="lin" valueType="num">
                                      <p:cBhvr>
                                        <p:cTn id="207" dur="1000" fill="hold"/>
                                        <p:tgtEl>
                                          <p:spTgt spid="1034"/>
                                        </p:tgtEl>
                                        <p:attrNameLst>
                                          <p:attrName>ppt_y</p:attrName>
                                        </p:attrNameLst>
                                      </p:cBhvr>
                                      <p:tavLst>
                                        <p:tav tm="0" fmla="#ppt_y+(sin(-2*pi*(1-$))*-#ppt_x+cos(-2*pi*(1-$))*(1-#ppt_y))*(1-$)">
                                          <p:val>
                                            <p:fltVal val="0"/>
                                          </p:val>
                                        </p:tav>
                                        <p:tav tm="100000">
                                          <p:val>
                                            <p:fltVal val="1"/>
                                          </p:val>
                                        </p:tav>
                                      </p:tavLst>
                                    </p:anim>
                                  </p:childTnLst>
                                </p:cTn>
                              </p:par>
                              <p:par>
                                <p:cTn id="208" presetID="15" presetClass="entr" presetSubtype="0" fill="hold" nodeType="withEffect">
                                  <p:stCondLst>
                                    <p:cond delay="0"/>
                                  </p:stCondLst>
                                  <p:childTnLst>
                                    <p:set>
                                      <p:cBhvr>
                                        <p:cTn id="209" dur="1" fill="hold">
                                          <p:stCondLst>
                                            <p:cond delay="0"/>
                                          </p:stCondLst>
                                        </p:cTn>
                                        <p:tgtEl>
                                          <p:spTgt spid="1036"/>
                                        </p:tgtEl>
                                        <p:attrNameLst>
                                          <p:attrName>style.visibility</p:attrName>
                                        </p:attrNameLst>
                                      </p:cBhvr>
                                      <p:to>
                                        <p:strVal val="visible"/>
                                      </p:to>
                                    </p:set>
                                    <p:anim calcmode="lin" valueType="num">
                                      <p:cBhvr>
                                        <p:cTn id="210" dur="1000" fill="hold"/>
                                        <p:tgtEl>
                                          <p:spTgt spid="1036"/>
                                        </p:tgtEl>
                                        <p:attrNameLst>
                                          <p:attrName>ppt_w</p:attrName>
                                        </p:attrNameLst>
                                      </p:cBhvr>
                                      <p:tavLst>
                                        <p:tav tm="0">
                                          <p:val>
                                            <p:fltVal val="0"/>
                                          </p:val>
                                        </p:tav>
                                        <p:tav tm="100000">
                                          <p:val>
                                            <p:strVal val="#ppt_w"/>
                                          </p:val>
                                        </p:tav>
                                      </p:tavLst>
                                    </p:anim>
                                    <p:anim calcmode="lin" valueType="num">
                                      <p:cBhvr>
                                        <p:cTn id="211" dur="1000" fill="hold"/>
                                        <p:tgtEl>
                                          <p:spTgt spid="1036"/>
                                        </p:tgtEl>
                                        <p:attrNameLst>
                                          <p:attrName>ppt_h</p:attrName>
                                        </p:attrNameLst>
                                      </p:cBhvr>
                                      <p:tavLst>
                                        <p:tav tm="0">
                                          <p:val>
                                            <p:fltVal val="0"/>
                                          </p:val>
                                        </p:tav>
                                        <p:tav tm="100000">
                                          <p:val>
                                            <p:strVal val="#ppt_h"/>
                                          </p:val>
                                        </p:tav>
                                      </p:tavLst>
                                    </p:anim>
                                    <p:anim calcmode="lin" valueType="num">
                                      <p:cBhvr>
                                        <p:cTn id="212" dur="1000" fill="hold"/>
                                        <p:tgtEl>
                                          <p:spTgt spid="1036"/>
                                        </p:tgtEl>
                                        <p:attrNameLst>
                                          <p:attrName>ppt_x</p:attrName>
                                        </p:attrNameLst>
                                      </p:cBhvr>
                                      <p:tavLst>
                                        <p:tav tm="0" fmla="#ppt_x+(cos(-2*pi*(1-$))*-#ppt_x-sin(-2*pi*(1-$))*(1-#ppt_y))*(1-$)">
                                          <p:val>
                                            <p:fltVal val="0"/>
                                          </p:val>
                                        </p:tav>
                                        <p:tav tm="100000">
                                          <p:val>
                                            <p:fltVal val="1"/>
                                          </p:val>
                                        </p:tav>
                                      </p:tavLst>
                                    </p:anim>
                                    <p:anim calcmode="lin" valueType="num">
                                      <p:cBhvr>
                                        <p:cTn id="213" dur="1000" fill="hold"/>
                                        <p:tgtEl>
                                          <p:spTgt spid="1036"/>
                                        </p:tgtEl>
                                        <p:attrNameLst>
                                          <p:attrName>ppt_y</p:attrName>
                                        </p:attrNameLst>
                                      </p:cBhvr>
                                      <p:tavLst>
                                        <p:tav tm="0" fmla="#ppt_y+(sin(-2*pi*(1-$))*-#ppt_x+cos(-2*pi*(1-$))*(1-#ppt_y))*(1-$)">
                                          <p:val>
                                            <p:fltVal val="0"/>
                                          </p:val>
                                        </p:tav>
                                        <p:tav tm="100000">
                                          <p:val>
                                            <p:fltVal val="1"/>
                                          </p:val>
                                        </p:tav>
                                      </p:tavLst>
                                    </p:anim>
                                  </p:childTnLst>
                                </p:cTn>
                              </p:par>
                              <p:par>
                                <p:cTn id="214" presetID="15" presetClass="entr" presetSubtype="0" fill="hold" nodeType="withEffect">
                                  <p:stCondLst>
                                    <p:cond delay="0"/>
                                  </p:stCondLst>
                                  <p:childTnLst>
                                    <p:set>
                                      <p:cBhvr>
                                        <p:cTn id="215" dur="1" fill="hold">
                                          <p:stCondLst>
                                            <p:cond delay="0"/>
                                          </p:stCondLst>
                                        </p:cTn>
                                        <p:tgtEl>
                                          <p:spTgt spid="1038"/>
                                        </p:tgtEl>
                                        <p:attrNameLst>
                                          <p:attrName>style.visibility</p:attrName>
                                        </p:attrNameLst>
                                      </p:cBhvr>
                                      <p:to>
                                        <p:strVal val="visible"/>
                                      </p:to>
                                    </p:set>
                                    <p:anim calcmode="lin" valueType="num">
                                      <p:cBhvr>
                                        <p:cTn id="216" dur="1000" fill="hold"/>
                                        <p:tgtEl>
                                          <p:spTgt spid="1038"/>
                                        </p:tgtEl>
                                        <p:attrNameLst>
                                          <p:attrName>ppt_w</p:attrName>
                                        </p:attrNameLst>
                                      </p:cBhvr>
                                      <p:tavLst>
                                        <p:tav tm="0">
                                          <p:val>
                                            <p:fltVal val="0"/>
                                          </p:val>
                                        </p:tav>
                                        <p:tav tm="100000">
                                          <p:val>
                                            <p:strVal val="#ppt_w"/>
                                          </p:val>
                                        </p:tav>
                                      </p:tavLst>
                                    </p:anim>
                                    <p:anim calcmode="lin" valueType="num">
                                      <p:cBhvr>
                                        <p:cTn id="217" dur="1000" fill="hold"/>
                                        <p:tgtEl>
                                          <p:spTgt spid="1038"/>
                                        </p:tgtEl>
                                        <p:attrNameLst>
                                          <p:attrName>ppt_h</p:attrName>
                                        </p:attrNameLst>
                                      </p:cBhvr>
                                      <p:tavLst>
                                        <p:tav tm="0">
                                          <p:val>
                                            <p:fltVal val="0"/>
                                          </p:val>
                                        </p:tav>
                                        <p:tav tm="100000">
                                          <p:val>
                                            <p:strVal val="#ppt_h"/>
                                          </p:val>
                                        </p:tav>
                                      </p:tavLst>
                                    </p:anim>
                                    <p:anim calcmode="lin" valueType="num">
                                      <p:cBhvr>
                                        <p:cTn id="218" dur="1000" fill="hold"/>
                                        <p:tgtEl>
                                          <p:spTgt spid="1038"/>
                                        </p:tgtEl>
                                        <p:attrNameLst>
                                          <p:attrName>ppt_x</p:attrName>
                                        </p:attrNameLst>
                                      </p:cBhvr>
                                      <p:tavLst>
                                        <p:tav tm="0" fmla="#ppt_x+(cos(-2*pi*(1-$))*-#ppt_x-sin(-2*pi*(1-$))*(1-#ppt_y))*(1-$)">
                                          <p:val>
                                            <p:fltVal val="0"/>
                                          </p:val>
                                        </p:tav>
                                        <p:tav tm="100000">
                                          <p:val>
                                            <p:fltVal val="1"/>
                                          </p:val>
                                        </p:tav>
                                      </p:tavLst>
                                    </p:anim>
                                    <p:anim calcmode="lin" valueType="num">
                                      <p:cBhvr>
                                        <p:cTn id="219" dur="1000" fill="hold"/>
                                        <p:tgtEl>
                                          <p:spTgt spid="1038"/>
                                        </p:tgtEl>
                                        <p:attrNameLst>
                                          <p:attrName>ppt_y</p:attrName>
                                        </p:attrNameLst>
                                      </p:cBhvr>
                                      <p:tavLst>
                                        <p:tav tm="0" fmla="#ppt_y+(sin(-2*pi*(1-$))*-#ppt_x+cos(-2*pi*(1-$))*(1-#ppt_y))*(1-$)">
                                          <p:val>
                                            <p:fltVal val="0"/>
                                          </p:val>
                                        </p:tav>
                                        <p:tav tm="100000">
                                          <p:val>
                                            <p:fltVal val="1"/>
                                          </p:val>
                                        </p:tav>
                                      </p:tavLst>
                                    </p:anim>
                                  </p:childTnLst>
                                </p:cTn>
                              </p:par>
                            </p:childTnLst>
                          </p:cTn>
                        </p:par>
                        <p:par>
                          <p:cTn id="220" fill="hold">
                            <p:stCondLst>
                              <p:cond delay="1000"/>
                            </p:stCondLst>
                            <p:childTnLst>
                              <p:par>
                                <p:cTn id="221" presetID="2" presetClass="entr" presetSubtype="8" fill="hold" grpId="0" nodeType="afterEffect">
                                  <p:stCondLst>
                                    <p:cond delay="0"/>
                                  </p:stCondLst>
                                  <p:childTnLst>
                                    <p:set>
                                      <p:cBhvr>
                                        <p:cTn id="222" dur="1" fill="hold">
                                          <p:stCondLst>
                                            <p:cond delay="0"/>
                                          </p:stCondLst>
                                        </p:cTn>
                                        <p:tgtEl>
                                          <p:spTgt spid="31"/>
                                        </p:tgtEl>
                                        <p:attrNameLst>
                                          <p:attrName>style.visibility</p:attrName>
                                        </p:attrNameLst>
                                      </p:cBhvr>
                                      <p:to>
                                        <p:strVal val="visible"/>
                                      </p:to>
                                    </p:set>
                                    <p:anim calcmode="lin" valueType="num">
                                      <p:cBhvr additive="base">
                                        <p:cTn id="223" dur="500" fill="hold"/>
                                        <p:tgtEl>
                                          <p:spTgt spid="31"/>
                                        </p:tgtEl>
                                        <p:attrNameLst>
                                          <p:attrName>ppt_x</p:attrName>
                                        </p:attrNameLst>
                                      </p:cBhvr>
                                      <p:tavLst>
                                        <p:tav tm="0">
                                          <p:val>
                                            <p:strVal val="0-#ppt_w/2"/>
                                          </p:val>
                                        </p:tav>
                                        <p:tav tm="100000">
                                          <p:val>
                                            <p:strVal val="#ppt_x"/>
                                          </p:val>
                                        </p:tav>
                                      </p:tavLst>
                                    </p:anim>
                                    <p:anim calcmode="lin" valueType="num">
                                      <p:cBhvr additive="base">
                                        <p:cTn id="2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grpId="0" nodeType="clickEffect">
                                  <p:stCondLst>
                                    <p:cond delay="0"/>
                                  </p:stCondLst>
                                  <p:childTnLst>
                                    <p:set>
                                      <p:cBhvr>
                                        <p:cTn id="228" dur="1" fill="hold">
                                          <p:stCondLst>
                                            <p:cond delay="0"/>
                                          </p:stCondLst>
                                        </p:cTn>
                                        <p:tgtEl>
                                          <p:spTgt spid="8">
                                            <p:txEl>
                                              <p:pRg st="1" end="1"/>
                                            </p:txEl>
                                          </p:spTgt>
                                        </p:tgtEl>
                                        <p:attrNameLst>
                                          <p:attrName>style.visibility</p:attrName>
                                        </p:attrNameLst>
                                      </p:cBhvr>
                                      <p:to>
                                        <p:strVal val="visible"/>
                                      </p:to>
                                    </p:set>
                                    <p:animEffect transition="in" filter="wipe(left)">
                                      <p:cBhvr>
                                        <p:cTn id="229" dur="500"/>
                                        <p:tgtEl>
                                          <p:spTgt spid="8">
                                            <p:txEl>
                                              <p:pRg st="1" end="1"/>
                                            </p:txEl>
                                          </p:spTgt>
                                        </p:tgtEl>
                                      </p:cBhvr>
                                    </p:animEffect>
                                  </p:childTnLst>
                                </p:cTn>
                              </p:par>
                              <p:par>
                                <p:cTn id="230" presetID="22" presetClass="entr" presetSubtype="8" fill="hold" grpId="0" nodeType="withEffect">
                                  <p:stCondLst>
                                    <p:cond delay="0"/>
                                  </p:stCondLst>
                                  <p:childTnLst>
                                    <p:set>
                                      <p:cBhvr>
                                        <p:cTn id="231" dur="1" fill="hold">
                                          <p:stCondLst>
                                            <p:cond delay="0"/>
                                          </p:stCondLst>
                                        </p:cTn>
                                        <p:tgtEl>
                                          <p:spTgt spid="8">
                                            <p:txEl>
                                              <p:pRg st="2" end="2"/>
                                            </p:txEl>
                                          </p:spTgt>
                                        </p:tgtEl>
                                        <p:attrNameLst>
                                          <p:attrName>style.visibility</p:attrName>
                                        </p:attrNameLst>
                                      </p:cBhvr>
                                      <p:to>
                                        <p:strVal val="visible"/>
                                      </p:to>
                                    </p:set>
                                    <p:animEffect transition="in" filter="wipe(left)">
                                      <p:cBhvr>
                                        <p:cTn id="232" dur="500"/>
                                        <p:tgtEl>
                                          <p:spTgt spid="8">
                                            <p:txEl>
                                              <p:pRg st="2" end="2"/>
                                            </p:txEl>
                                          </p:spTgt>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31"/>
                                        </p:tgtEl>
                                      </p:cBhvr>
                                    </p:animEffect>
                                    <p:set>
                                      <p:cBhvr>
                                        <p:cTn id="237" dur="1" fill="hold">
                                          <p:stCondLst>
                                            <p:cond delay="499"/>
                                          </p:stCondLst>
                                        </p:cTn>
                                        <p:tgtEl>
                                          <p:spTgt spid="31"/>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500"/>
                                        <p:tgtEl>
                                          <p:spTgt spid="1036"/>
                                        </p:tgtEl>
                                      </p:cBhvr>
                                    </p:animEffect>
                                    <p:set>
                                      <p:cBhvr>
                                        <p:cTn id="240" dur="1" fill="hold">
                                          <p:stCondLst>
                                            <p:cond delay="499"/>
                                          </p:stCondLst>
                                        </p:cTn>
                                        <p:tgtEl>
                                          <p:spTgt spid="1036"/>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1038"/>
                                        </p:tgtEl>
                                      </p:cBhvr>
                                    </p:animEffect>
                                    <p:set>
                                      <p:cBhvr>
                                        <p:cTn id="243" dur="1" fill="hold">
                                          <p:stCondLst>
                                            <p:cond delay="499"/>
                                          </p:stCondLst>
                                        </p:cTn>
                                        <p:tgtEl>
                                          <p:spTgt spid="1038"/>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8">
                                            <p:txEl>
                                              <p:pRg st="3" end="3"/>
                                            </p:txEl>
                                          </p:spTgt>
                                        </p:tgtEl>
                                        <p:attrNameLst>
                                          <p:attrName>style.visibility</p:attrName>
                                        </p:attrNameLst>
                                      </p:cBhvr>
                                      <p:to>
                                        <p:strVal val="visible"/>
                                      </p:to>
                                    </p:set>
                                    <p:animEffect transition="in" filter="wipe(left)">
                                      <p:cBhvr>
                                        <p:cTn id="248" dur="500"/>
                                        <p:tgtEl>
                                          <p:spTgt spid="8">
                                            <p:txEl>
                                              <p:pRg st="3" end="3"/>
                                            </p:txEl>
                                          </p:spTgt>
                                        </p:tgtEl>
                                      </p:cBhvr>
                                    </p:animEffect>
                                  </p:childTnLst>
                                </p:cTn>
                              </p:par>
                            </p:childTnLst>
                          </p:cTn>
                        </p:par>
                      </p:childTnLst>
                    </p:cTn>
                  </p:par>
                  <p:par>
                    <p:cTn id="249" fill="hold">
                      <p:stCondLst>
                        <p:cond delay="indefinite"/>
                      </p:stCondLst>
                      <p:childTnLst>
                        <p:par>
                          <p:cTn id="250" fill="hold">
                            <p:stCondLst>
                              <p:cond delay="0"/>
                            </p:stCondLst>
                            <p:childTnLst>
                              <p:par>
                                <p:cTn id="251" presetID="53" presetClass="entr" presetSubtype="16" fill="hold" nodeType="clickEffect">
                                  <p:stCondLst>
                                    <p:cond delay="0"/>
                                  </p:stCondLst>
                                  <p:childTnLst>
                                    <p:set>
                                      <p:cBhvr>
                                        <p:cTn id="252" dur="1" fill="hold">
                                          <p:stCondLst>
                                            <p:cond delay="0"/>
                                          </p:stCondLst>
                                        </p:cTn>
                                        <p:tgtEl>
                                          <p:spTgt spid="1040"/>
                                        </p:tgtEl>
                                        <p:attrNameLst>
                                          <p:attrName>style.visibility</p:attrName>
                                        </p:attrNameLst>
                                      </p:cBhvr>
                                      <p:to>
                                        <p:strVal val="visible"/>
                                      </p:to>
                                    </p:set>
                                    <p:anim calcmode="lin" valueType="num">
                                      <p:cBhvr>
                                        <p:cTn id="253" dur="500" fill="hold"/>
                                        <p:tgtEl>
                                          <p:spTgt spid="1040"/>
                                        </p:tgtEl>
                                        <p:attrNameLst>
                                          <p:attrName>ppt_w</p:attrName>
                                        </p:attrNameLst>
                                      </p:cBhvr>
                                      <p:tavLst>
                                        <p:tav tm="0">
                                          <p:val>
                                            <p:fltVal val="0"/>
                                          </p:val>
                                        </p:tav>
                                        <p:tav tm="100000">
                                          <p:val>
                                            <p:strVal val="#ppt_w"/>
                                          </p:val>
                                        </p:tav>
                                      </p:tavLst>
                                    </p:anim>
                                    <p:anim calcmode="lin" valueType="num">
                                      <p:cBhvr>
                                        <p:cTn id="254" dur="500" fill="hold"/>
                                        <p:tgtEl>
                                          <p:spTgt spid="1040"/>
                                        </p:tgtEl>
                                        <p:attrNameLst>
                                          <p:attrName>ppt_h</p:attrName>
                                        </p:attrNameLst>
                                      </p:cBhvr>
                                      <p:tavLst>
                                        <p:tav tm="0">
                                          <p:val>
                                            <p:fltVal val="0"/>
                                          </p:val>
                                        </p:tav>
                                        <p:tav tm="100000">
                                          <p:val>
                                            <p:strVal val="#ppt_h"/>
                                          </p:val>
                                        </p:tav>
                                      </p:tavLst>
                                    </p:anim>
                                    <p:animEffect transition="in" filter="fade">
                                      <p:cBhvr>
                                        <p:cTn id="255" dur="500"/>
                                        <p:tgtEl>
                                          <p:spTgt spid="1040"/>
                                        </p:tgtEl>
                                      </p:cBhvr>
                                    </p:animEffect>
                                  </p:childTnLst>
                                </p:cTn>
                              </p:par>
                            </p:childTnLst>
                          </p:cTn>
                        </p:par>
                        <p:par>
                          <p:cTn id="256" fill="hold">
                            <p:stCondLst>
                              <p:cond delay="500"/>
                            </p:stCondLst>
                            <p:childTnLst>
                              <p:par>
                                <p:cTn id="257" presetID="53" presetClass="entr" presetSubtype="16" fill="hold" grpId="0" nodeType="afterEffect">
                                  <p:stCondLst>
                                    <p:cond delay="0"/>
                                  </p:stCondLst>
                                  <p:childTnLst>
                                    <p:set>
                                      <p:cBhvr>
                                        <p:cTn id="258" dur="1" fill="hold">
                                          <p:stCondLst>
                                            <p:cond delay="0"/>
                                          </p:stCondLst>
                                        </p:cTn>
                                        <p:tgtEl>
                                          <p:spTgt spid="22"/>
                                        </p:tgtEl>
                                        <p:attrNameLst>
                                          <p:attrName>style.visibility</p:attrName>
                                        </p:attrNameLst>
                                      </p:cBhvr>
                                      <p:to>
                                        <p:strVal val="visible"/>
                                      </p:to>
                                    </p:set>
                                    <p:anim calcmode="lin" valueType="num">
                                      <p:cBhvr>
                                        <p:cTn id="259" dur="500" fill="hold"/>
                                        <p:tgtEl>
                                          <p:spTgt spid="22"/>
                                        </p:tgtEl>
                                        <p:attrNameLst>
                                          <p:attrName>ppt_w</p:attrName>
                                        </p:attrNameLst>
                                      </p:cBhvr>
                                      <p:tavLst>
                                        <p:tav tm="0">
                                          <p:val>
                                            <p:fltVal val="0"/>
                                          </p:val>
                                        </p:tav>
                                        <p:tav tm="100000">
                                          <p:val>
                                            <p:strVal val="#ppt_w"/>
                                          </p:val>
                                        </p:tav>
                                      </p:tavLst>
                                    </p:anim>
                                    <p:anim calcmode="lin" valueType="num">
                                      <p:cBhvr>
                                        <p:cTn id="260" dur="500" fill="hold"/>
                                        <p:tgtEl>
                                          <p:spTgt spid="22"/>
                                        </p:tgtEl>
                                        <p:attrNameLst>
                                          <p:attrName>ppt_h</p:attrName>
                                        </p:attrNameLst>
                                      </p:cBhvr>
                                      <p:tavLst>
                                        <p:tav tm="0">
                                          <p:val>
                                            <p:fltVal val="0"/>
                                          </p:val>
                                        </p:tav>
                                        <p:tav tm="100000">
                                          <p:val>
                                            <p:strVal val="#ppt_h"/>
                                          </p:val>
                                        </p:tav>
                                      </p:tavLst>
                                    </p:anim>
                                    <p:animEffect transition="in" filter="fade">
                                      <p:cBhvr>
                                        <p:cTn id="261" dur="500"/>
                                        <p:tgtEl>
                                          <p:spTgt spid="22"/>
                                        </p:tgtEl>
                                      </p:cBhvr>
                                    </p:animEffect>
                                  </p:childTnLst>
                                </p:cTn>
                              </p:par>
                              <p:par>
                                <p:cTn id="262" presetID="10" presetClass="exit" presetSubtype="0" fill="hold" nodeType="withEffect">
                                  <p:stCondLst>
                                    <p:cond delay="0"/>
                                  </p:stCondLst>
                                  <p:childTnLst>
                                    <p:animEffect transition="out" filter="fade">
                                      <p:cBhvr>
                                        <p:cTn id="263" dur="500"/>
                                        <p:tgtEl>
                                          <p:spTgt spid="1034"/>
                                        </p:tgtEl>
                                      </p:cBhvr>
                                    </p:animEffect>
                                    <p:set>
                                      <p:cBhvr>
                                        <p:cTn id="264" dur="1" fill="hold">
                                          <p:stCondLst>
                                            <p:cond delay="499"/>
                                          </p:stCondLst>
                                        </p:cTn>
                                        <p:tgtEl>
                                          <p:spTgt spid="1034"/>
                                        </p:tgtEl>
                                        <p:attrNameLst>
                                          <p:attrName>style.visibility</p:attrName>
                                        </p:attrNameLst>
                                      </p:cBhvr>
                                      <p:to>
                                        <p:strVal val="hidden"/>
                                      </p:to>
                                    </p:set>
                                  </p:childTnLst>
                                </p:cTn>
                              </p:par>
                            </p:childTnLst>
                          </p:cTn>
                        </p:par>
                      </p:childTnLst>
                    </p:cTn>
                  </p:par>
                  <p:par>
                    <p:cTn id="265" fill="hold">
                      <p:stCondLst>
                        <p:cond delay="indefinite"/>
                      </p:stCondLst>
                      <p:childTnLst>
                        <p:par>
                          <p:cTn id="266" fill="hold">
                            <p:stCondLst>
                              <p:cond delay="0"/>
                            </p:stCondLst>
                            <p:childTnLst>
                              <p:par>
                                <p:cTn id="267" presetID="53" presetClass="entr" presetSubtype="16" fill="hold" nodeType="clickEffect">
                                  <p:stCondLst>
                                    <p:cond delay="0"/>
                                  </p:stCondLst>
                                  <p:childTnLst>
                                    <p:set>
                                      <p:cBhvr>
                                        <p:cTn id="268" dur="1" fill="hold">
                                          <p:stCondLst>
                                            <p:cond delay="0"/>
                                          </p:stCondLst>
                                        </p:cTn>
                                        <p:tgtEl>
                                          <p:spTgt spid="1044"/>
                                        </p:tgtEl>
                                        <p:attrNameLst>
                                          <p:attrName>style.visibility</p:attrName>
                                        </p:attrNameLst>
                                      </p:cBhvr>
                                      <p:to>
                                        <p:strVal val="visible"/>
                                      </p:to>
                                    </p:set>
                                    <p:anim calcmode="lin" valueType="num">
                                      <p:cBhvr>
                                        <p:cTn id="269" dur="500" fill="hold"/>
                                        <p:tgtEl>
                                          <p:spTgt spid="1044"/>
                                        </p:tgtEl>
                                        <p:attrNameLst>
                                          <p:attrName>ppt_w</p:attrName>
                                        </p:attrNameLst>
                                      </p:cBhvr>
                                      <p:tavLst>
                                        <p:tav tm="0">
                                          <p:val>
                                            <p:fltVal val="0"/>
                                          </p:val>
                                        </p:tav>
                                        <p:tav tm="100000">
                                          <p:val>
                                            <p:strVal val="#ppt_w"/>
                                          </p:val>
                                        </p:tav>
                                      </p:tavLst>
                                    </p:anim>
                                    <p:anim calcmode="lin" valueType="num">
                                      <p:cBhvr>
                                        <p:cTn id="270" dur="500" fill="hold"/>
                                        <p:tgtEl>
                                          <p:spTgt spid="1044"/>
                                        </p:tgtEl>
                                        <p:attrNameLst>
                                          <p:attrName>ppt_h</p:attrName>
                                        </p:attrNameLst>
                                      </p:cBhvr>
                                      <p:tavLst>
                                        <p:tav tm="0">
                                          <p:val>
                                            <p:fltVal val="0"/>
                                          </p:val>
                                        </p:tav>
                                        <p:tav tm="100000">
                                          <p:val>
                                            <p:strVal val="#ppt_h"/>
                                          </p:val>
                                        </p:tav>
                                      </p:tavLst>
                                    </p:anim>
                                    <p:animEffect transition="in" filter="fade">
                                      <p:cBhvr>
                                        <p:cTn id="271" dur="500"/>
                                        <p:tgtEl>
                                          <p:spTgt spid="1044"/>
                                        </p:tgtEl>
                                      </p:cBhvr>
                                    </p:animEffect>
                                  </p:childTnLst>
                                </p:cTn>
                              </p:par>
                            </p:childTnLst>
                          </p:cTn>
                        </p:par>
                        <p:par>
                          <p:cTn id="272" fill="hold">
                            <p:stCondLst>
                              <p:cond delay="500"/>
                            </p:stCondLst>
                            <p:childTnLst>
                              <p:par>
                                <p:cTn id="273" presetID="2" presetClass="entr" presetSubtype="4" fill="hold" grpId="0" nodeType="afterEffect">
                                  <p:stCondLst>
                                    <p:cond delay="0"/>
                                  </p:stCondLst>
                                  <p:childTnLst>
                                    <p:set>
                                      <p:cBhvr>
                                        <p:cTn id="274" dur="1" fill="hold">
                                          <p:stCondLst>
                                            <p:cond delay="0"/>
                                          </p:stCondLst>
                                        </p:cTn>
                                        <p:tgtEl>
                                          <p:spTgt spid="30"/>
                                        </p:tgtEl>
                                        <p:attrNameLst>
                                          <p:attrName>style.visibility</p:attrName>
                                        </p:attrNameLst>
                                      </p:cBhvr>
                                      <p:to>
                                        <p:strVal val="visible"/>
                                      </p:to>
                                    </p:set>
                                    <p:anim calcmode="lin" valueType="num">
                                      <p:cBhvr additive="base">
                                        <p:cTn id="275" dur="500" fill="hold"/>
                                        <p:tgtEl>
                                          <p:spTgt spid="30"/>
                                        </p:tgtEl>
                                        <p:attrNameLst>
                                          <p:attrName>ppt_x</p:attrName>
                                        </p:attrNameLst>
                                      </p:cBhvr>
                                      <p:tavLst>
                                        <p:tav tm="0">
                                          <p:val>
                                            <p:strVal val="#ppt_x"/>
                                          </p:val>
                                        </p:tav>
                                        <p:tav tm="100000">
                                          <p:val>
                                            <p:strVal val="#ppt_x"/>
                                          </p:val>
                                        </p:tav>
                                      </p:tavLst>
                                    </p:anim>
                                    <p:anim calcmode="lin" valueType="num">
                                      <p:cBhvr additive="base">
                                        <p:cTn id="276" dur="500" fill="hold"/>
                                        <p:tgtEl>
                                          <p:spTgt spid="30"/>
                                        </p:tgtEl>
                                        <p:attrNameLst>
                                          <p:attrName>ppt_y</p:attrName>
                                        </p:attrNameLst>
                                      </p:cBhvr>
                                      <p:tavLst>
                                        <p:tav tm="0">
                                          <p:val>
                                            <p:strVal val="1+#ppt_h/2"/>
                                          </p:val>
                                        </p:tav>
                                        <p:tav tm="100000">
                                          <p:val>
                                            <p:strVal val="#ppt_y"/>
                                          </p:val>
                                        </p:tav>
                                      </p:tavLst>
                                    </p:anim>
                                  </p:childTnLst>
                                </p:cTn>
                              </p:par>
                              <p:par>
                                <p:cTn id="277" presetID="22" presetClass="entr" presetSubtype="8" fill="hold" grpId="0" nodeType="withEffect">
                                  <p:stCondLst>
                                    <p:cond delay="0"/>
                                  </p:stCondLst>
                                  <p:childTnLst>
                                    <p:set>
                                      <p:cBhvr>
                                        <p:cTn id="278" dur="1" fill="hold">
                                          <p:stCondLst>
                                            <p:cond delay="0"/>
                                          </p:stCondLst>
                                        </p:cTn>
                                        <p:tgtEl>
                                          <p:spTgt spid="8">
                                            <p:txEl>
                                              <p:pRg st="4" end="4"/>
                                            </p:txEl>
                                          </p:spTgt>
                                        </p:tgtEl>
                                        <p:attrNameLst>
                                          <p:attrName>style.visibility</p:attrName>
                                        </p:attrNameLst>
                                      </p:cBhvr>
                                      <p:to>
                                        <p:strVal val="visible"/>
                                      </p:to>
                                    </p:set>
                                    <p:animEffect transition="in" filter="wipe(left)">
                                      <p:cBhvr>
                                        <p:cTn id="279" dur="500"/>
                                        <p:tgtEl>
                                          <p:spTgt spid="8">
                                            <p:txEl>
                                              <p:pRg st="4" end="4"/>
                                            </p:txEl>
                                          </p:spTgt>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xit" presetSubtype="0" fill="hold" grpId="1" nodeType="clickEffect">
                                  <p:stCondLst>
                                    <p:cond delay="0"/>
                                  </p:stCondLst>
                                  <p:childTnLst>
                                    <p:animEffect transition="out" filter="fade">
                                      <p:cBhvr>
                                        <p:cTn id="283" dur="500"/>
                                        <p:tgtEl>
                                          <p:spTgt spid="22"/>
                                        </p:tgtEl>
                                      </p:cBhvr>
                                    </p:animEffect>
                                    <p:set>
                                      <p:cBhvr>
                                        <p:cTn id="284" dur="1" fill="hold">
                                          <p:stCondLst>
                                            <p:cond delay="499"/>
                                          </p:stCondLst>
                                        </p:cTn>
                                        <p:tgtEl>
                                          <p:spTgt spid="22"/>
                                        </p:tgtEl>
                                        <p:attrNameLst>
                                          <p:attrName>style.visibility</p:attrName>
                                        </p:attrNameLst>
                                      </p:cBhvr>
                                      <p:to>
                                        <p:strVal val="hidden"/>
                                      </p:to>
                                    </p:set>
                                  </p:childTnLst>
                                </p:cTn>
                              </p:par>
                              <p:par>
                                <p:cTn id="285" presetID="10" presetClass="exit" presetSubtype="0" fill="hold" nodeType="withEffect">
                                  <p:stCondLst>
                                    <p:cond delay="0"/>
                                  </p:stCondLst>
                                  <p:childTnLst>
                                    <p:animEffect transition="out" filter="fade">
                                      <p:cBhvr>
                                        <p:cTn id="286" dur="500"/>
                                        <p:tgtEl>
                                          <p:spTgt spid="1040"/>
                                        </p:tgtEl>
                                      </p:cBhvr>
                                    </p:animEffect>
                                    <p:set>
                                      <p:cBhvr>
                                        <p:cTn id="287" dur="1" fill="hold">
                                          <p:stCondLst>
                                            <p:cond delay="499"/>
                                          </p:stCondLst>
                                        </p:cTn>
                                        <p:tgtEl>
                                          <p:spTgt spid="1040"/>
                                        </p:tgtEl>
                                        <p:attrNameLst>
                                          <p:attrName>style.visibility</p:attrName>
                                        </p:attrNameLst>
                                      </p:cBhvr>
                                      <p:to>
                                        <p:strVal val="hidden"/>
                                      </p:to>
                                    </p:set>
                                  </p:childTnLst>
                                </p:cTn>
                              </p:par>
                              <p:par>
                                <p:cTn id="288" presetID="10" presetClass="exit" presetSubtype="0" fill="hold" grpId="1" nodeType="withEffect">
                                  <p:stCondLst>
                                    <p:cond delay="0"/>
                                  </p:stCondLst>
                                  <p:childTnLst>
                                    <p:animEffect transition="out" filter="fade">
                                      <p:cBhvr>
                                        <p:cTn id="289" dur="500"/>
                                        <p:tgtEl>
                                          <p:spTgt spid="30"/>
                                        </p:tgtEl>
                                      </p:cBhvr>
                                    </p:animEffect>
                                    <p:set>
                                      <p:cBhvr>
                                        <p:cTn id="290" dur="1" fill="hold">
                                          <p:stCondLst>
                                            <p:cond delay="499"/>
                                          </p:stCondLst>
                                        </p:cTn>
                                        <p:tgtEl>
                                          <p:spTgt spid="30"/>
                                        </p:tgtEl>
                                        <p:attrNameLst>
                                          <p:attrName>style.visibility</p:attrName>
                                        </p:attrNameLst>
                                      </p:cBhvr>
                                      <p:to>
                                        <p:strVal val="hidden"/>
                                      </p:to>
                                    </p:set>
                                  </p:childTnLst>
                                </p:cTn>
                              </p:par>
                              <p:par>
                                <p:cTn id="291" presetID="10" presetClass="exit" presetSubtype="0" fill="hold" nodeType="withEffect">
                                  <p:stCondLst>
                                    <p:cond delay="0"/>
                                  </p:stCondLst>
                                  <p:childTnLst>
                                    <p:animEffect transition="out" filter="fade">
                                      <p:cBhvr>
                                        <p:cTn id="292" dur="500"/>
                                        <p:tgtEl>
                                          <p:spTgt spid="1044"/>
                                        </p:tgtEl>
                                      </p:cBhvr>
                                    </p:animEffect>
                                    <p:set>
                                      <p:cBhvr>
                                        <p:cTn id="293" dur="1" fill="hold">
                                          <p:stCondLst>
                                            <p:cond delay="499"/>
                                          </p:stCondLst>
                                        </p:cTn>
                                        <p:tgtEl>
                                          <p:spTgt spid="1044"/>
                                        </p:tgtEl>
                                        <p:attrNameLst>
                                          <p:attrName>style.visibility</p:attrName>
                                        </p:attrNameLst>
                                      </p:cBhvr>
                                      <p:to>
                                        <p:strVal val="hidden"/>
                                      </p:to>
                                    </p:set>
                                  </p:childTnLst>
                                </p:cTn>
                              </p:par>
                            </p:childTnLst>
                          </p:cTn>
                        </p:par>
                      </p:childTnLst>
                    </p:cTn>
                  </p:par>
                  <p:par>
                    <p:cTn id="294" fill="hold">
                      <p:stCondLst>
                        <p:cond delay="indefinite"/>
                      </p:stCondLst>
                      <p:childTnLst>
                        <p:par>
                          <p:cTn id="295" fill="hold">
                            <p:stCondLst>
                              <p:cond delay="0"/>
                            </p:stCondLst>
                            <p:childTnLst>
                              <p:par>
                                <p:cTn id="296" presetID="53" presetClass="entr" presetSubtype="16" fill="hold" nodeType="clickEffect">
                                  <p:stCondLst>
                                    <p:cond delay="0"/>
                                  </p:stCondLst>
                                  <p:childTnLst>
                                    <p:set>
                                      <p:cBhvr>
                                        <p:cTn id="297" dur="1" fill="hold">
                                          <p:stCondLst>
                                            <p:cond delay="0"/>
                                          </p:stCondLst>
                                        </p:cTn>
                                        <p:tgtEl>
                                          <p:spTgt spid="1046"/>
                                        </p:tgtEl>
                                        <p:attrNameLst>
                                          <p:attrName>style.visibility</p:attrName>
                                        </p:attrNameLst>
                                      </p:cBhvr>
                                      <p:to>
                                        <p:strVal val="visible"/>
                                      </p:to>
                                    </p:set>
                                    <p:anim calcmode="lin" valueType="num">
                                      <p:cBhvr>
                                        <p:cTn id="298" dur="500" fill="hold"/>
                                        <p:tgtEl>
                                          <p:spTgt spid="1046"/>
                                        </p:tgtEl>
                                        <p:attrNameLst>
                                          <p:attrName>ppt_w</p:attrName>
                                        </p:attrNameLst>
                                      </p:cBhvr>
                                      <p:tavLst>
                                        <p:tav tm="0">
                                          <p:val>
                                            <p:fltVal val="0"/>
                                          </p:val>
                                        </p:tav>
                                        <p:tav tm="100000">
                                          <p:val>
                                            <p:strVal val="#ppt_w"/>
                                          </p:val>
                                        </p:tav>
                                      </p:tavLst>
                                    </p:anim>
                                    <p:anim calcmode="lin" valueType="num">
                                      <p:cBhvr>
                                        <p:cTn id="299" dur="500" fill="hold"/>
                                        <p:tgtEl>
                                          <p:spTgt spid="1046"/>
                                        </p:tgtEl>
                                        <p:attrNameLst>
                                          <p:attrName>ppt_h</p:attrName>
                                        </p:attrNameLst>
                                      </p:cBhvr>
                                      <p:tavLst>
                                        <p:tav tm="0">
                                          <p:val>
                                            <p:fltVal val="0"/>
                                          </p:val>
                                        </p:tav>
                                        <p:tav tm="100000">
                                          <p:val>
                                            <p:strVal val="#ppt_h"/>
                                          </p:val>
                                        </p:tav>
                                      </p:tavLst>
                                    </p:anim>
                                    <p:animEffect transition="in" filter="fade">
                                      <p:cBhvr>
                                        <p:cTn id="300" dur="500"/>
                                        <p:tgtEl>
                                          <p:spTgt spid="1046"/>
                                        </p:tgtEl>
                                      </p:cBhvr>
                                    </p:animEffect>
                                  </p:childTnLst>
                                </p:cTn>
                              </p:par>
                            </p:childTnLst>
                          </p:cTn>
                        </p:par>
                        <p:par>
                          <p:cTn id="301" fill="hold">
                            <p:stCondLst>
                              <p:cond delay="500"/>
                            </p:stCondLst>
                            <p:childTnLst>
                              <p:par>
                                <p:cTn id="302" presetID="2" presetClass="entr" presetSubtype="8" fill="hold" grpId="0" nodeType="afterEffect">
                                  <p:stCondLst>
                                    <p:cond delay="0"/>
                                  </p:stCondLst>
                                  <p:childTnLst>
                                    <p:set>
                                      <p:cBhvr>
                                        <p:cTn id="303" dur="1" fill="hold">
                                          <p:stCondLst>
                                            <p:cond delay="0"/>
                                          </p:stCondLst>
                                        </p:cTn>
                                        <p:tgtEl>
                                          <p:spTgt spid="29"/>
                                        </p:tgtEl>
                                        <p:attrNameLst>
                                          <p:attrName>style.visibility</p:attrName>
                                        </p:attrNameLst>
                                      </p:cBhvr>
                                      <p:to>
                                        <p:strVal val="visible"/>
                                      </p:to>
                                    </p:set>
                                    <p:anim calcmode="lin" valueType="num">
                                      <p:cBhvr additive="base">
                                        <p:cTn id="304" dur="500" fill="hold"/>
                                        <p:tgtEl>
                                          <p:spTgt spid="29"/>
                                        </p:tgtEl>
                                        <p:attrNameLst>
                                          <p:attrName>ppt_x</p:attrName>
                                        </p:attrNameLst>
                                      </p:cBhvr>
                                      <p:tavLst>
                                        <p:tav tm="0">
                                          <p:val>
                                            <p:strVal val="0-#ppt_w/2"/>
                                          </p:val>
                                        </p:tav>
                                        <p:tav tm="100000">
                                          <p:val>
                                            <p:strVal val="#ppt_x"/>
                                          </p:val>
                                        </p:tav>
                                      </p:tavLst>
                                    </p:anim>
                                    <p:anim calcmode="lin" valueType="num">
                                      <p:cBhvr additive="base">
                                        <p:cTn id="30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presetID="22" presetClass="entr" presetSubtype="8" fill="hold" grpId="0" nodeType="clickEffect">
                                  <p:stCondLst>
                                    <p:cond delay="0"/>
                                  </p:stCondLst>
                                  <p:childTnLst>
                                    <p:set>
                                      <p:cBhvr>
                                        <p:cTn id="309" dur="1" fill="hold">
                                          <p:stCondLst>
                                            <p:cond delay="0"/>
                                          </p:stCondLst>
                                        </p:cTn>
                                        <p:tgtEl>
                                          <p:spTgt spid="8">
                                            <p:txEl>
                                              <p:pRg st="5" end="5"/>
                                            </p:txEl>
                                          </p:spTgt>
                                        </p:tgtEl>
                                        <p:attrNameLst>
                                          <p:attrName>style.visibility</p:attrName>
                                        </p:attrNameLst>
                                      </p:cBhvr>
                                      <p:to>
                                        <p:strVal val="visible"/>
                                      </p:to>
                                    </p:set>
                                    <p:animEffect transition="in" filter="wipe(left)">
                                      <p:cBhvr>
                                        <p:cTn id="310" dur="500"/>
                                        <p:tgtEl>
                                          <p:spTgt spid="8">
                                            <p:txEl>
                                              <p:pRg st="5" end="5"/>
                                            </p:txEl>
                                          </p:spTgt>
                                        </p:tgtEl>
                                      </p:cBhvr>
                                    </p:animEffect>
                                  </p:childTnLst>
                                </p:cTn>
                              </p:par>
                              <p:par>
                                <p:cTn id="311" presetID="22" presetClass="entr" presetSubtype="8" fill="hold" grpId="0" nodeType="withEffect">
                                  <p:stCondLst>
                                    <p:cond delay="0"/>
                                  </p:stCondLst>
                                  <p:childTnLst>
                                    <p:set>
                                      <p:cBhvr>
                                        <p:cTn id="312" dur="1" fill="hold">
                                          <p:stCondLst>
                                            <p:cond delay="0"/>
                                          </p:stCondLst>
                                        </p:cTn>
                                        <p:tgtEl>
                                          <p:spTgt spid="8">
                                            <p:txEl>
                                              <p:pRg st="6" end="6"/>
                                            </p:txEl>
                                          </p:spTgt>
                                        </p:tgtEl>
                                        <p:attrNameLst>
                                          <p:attrName>style.visibility</p:attrName>
                                        </p:attrNameLst>
                                      </p:cBhvr>
                                      <p:to>
                                        <p:strVal val="visible"/>
                                      </p:to>
                                    </p:set>
                                    <p:animEffect transition="in" filter="wipe(left)">
                                      <p:cBhvr>
                                        <p:cTn id="313" dur="500"/>
                                        <p:tgtEl>
                                          <p:spTgt spid="8">
                                            <p:txEl>
                                              <p:pRg st="6" end="6"/>
                                            </p:txEl>
                                          </p:spTgt>
                                        </p:tgtEl>
                                      </p:cBhvr>
                                    </p:animEffect>
                                  </p:childTnLst>
                                </p:cTn>
                              </p:par>
                            </p:childTnLst>
                          </p:cTn>
                        </p:par>
                      </p:childTnLst>
                    </p:cTn>
                  </p:par>
                  <p:par>
                    <p:cTn id="314" fill="hold">
                      <p:stCondLst>
                        <p:cond delay="indefinite"/>
                      </p:stCondLst>
                      <p:childTnLst>
                        <p:par>
                          <p:cTn id="315" fill="hold">
                            <p:stCondLst>
                              <p:cond delay="0"/>
                            </p:stCondLst>
                            <p:childTnLst>
                              <p:par>
                                <p:cTn id="316" presetID="10" presetClass="exit" presetSubtype="0" fill="hold" nodeType="clickEffect">
                                  <p:stCondLst>
                                    <p:cond delay="0"/>
                                  </p:stCondLst>
                                  <p:childTnLst>
                                    <p:animEffect transition="out" filter="fade">
                                      <p:cBhvr>
                                        <p:cTn id="317" dur="500"/>
                                        <p:tgtEl>
                                          <p:spTgt spid="1046"/>
                                        </p:tgtEl>
                                      </p:cBhvr>
                                    </p:animEffect>
                                    <p:set>
                                      <p:cBhvr>
                                        <p:cTn id="318" dur="1" fill="hold">
                                          <p:stCondLst>
                                            <p:cond delay="499"/>
                                          </p:stCondLst>
                                        </p:cTn>
                                        <p:tgtEl>
                                          <p:spTgt spid="1046"/>
                                        </p:tgtEl>
                                        <p:attrNameLst>
                                          <p:attrName>style.visibility</p:attrName>
                                        </p:attrNameLst>
                                      </p:cBhvr>
                                      <p:to>
                                        <p:strVal val="hidden"/>
                                      </p:to>
                                    </p:set>
                                  </p:childTnLst>
                                </p:cTn>
                              </p:par>
                              <p:par>
                                <p:cTn id="319" presetID="10" presetClass="exit" presetSubtype="0" fill="hold" grpId="1" nodeType="withEffect">
                                  <p:stCondLst>
                                    <p:cond delay="0"/>
                                  </p:stCondLst>
                                  <p:childTnLst>
                                    <p:animEffect transition="out" filter="fade">
                                      <p:cBhvr>
                                        <p:cTn id="320" dur="500"/>
                                        <p:tgtEl>
                                          <p:spTgt spid="29"/>
                                        </p:tgtEl>
                                      </p:cBhvr>
                                    </p:animEffect>
                                    <p:set>
                                      <p:cBhvr>
                                        <p:cTn id="321" dur="1" fill="hold">
                                          <p:stCondLst>
                                            <p:cond delay="499"/>
                                          </p:stCondLst>
                                        </p:cTn>
                                        <p:tgtEl>
                                          <p:spTgt spid="29"/>
                                        </p:tgtEl>
                                        <p:attrNameLst>
                                          <p:attrName>style.visibility</p:attrName>
                                        </p:attrNameLst>
                                      </p:cBhvr>
                                      <p:to>
                                        <p:strVal val="hidden"/>
                                      </p:to>
                                    </p:set>
                                  </p:childTnLst>
                                </p:cTn>
                              </p:par>
                            </p:childTnLst>
                          </p:cTn>
                        </p:par>
                      </p:childTnLst>
                    </p:cTn>
                  </p:par>
                  <p:par>
                    <p:cTn id="322" fill="hold">
                      <p:stCondLst>
                        <p:cond delay="indefinite"/>
                      </p:stCondLst>
                      <p:childTnLst>
                        <p:par>
                          <p:cTn id="323" fill="hold">
                            <p:stCondLst>
                              <p:cond delay="0"/>
                            </p:stCondLst>
                            <p:childTnLst>
                              <p:par>
                                <p:cTn id="324" presetID="15" presetClass="entr" presetSubtype="0" fill="hold" nodeType="clickEffect">
                                  <p:stCondLst>
                                    <p:cond delay="0"/>
                                  </p:stCondLst>
                                  <p:childTnLst>
                                    <p:set>
                                      <p:cBhvr>
                                        <p:cTn id="325" dur="1" fill="hold">
                                          <p:stCondLst>
                                            <p:cond delay="0"/>
                                          </p:stCondLst>
                                        </p:cTn>
                                        <p:tgtEl>
                                          <p:spTgt spid="32"/>
                                        </p:tgtEl>
                                        <p:attrNameLst>
                                          <p:attrName>style.visibility</p:attrName>
                                        </p:attrNameLst>
                                      </p:cBhvr>
                                      <p:to>
                                        <p:strVal val="visible"/>
                                      </p:to>
                                    </p:set>
                                    <p:anim calcmode="lin" valueType="num">
                                      <p:cBhvr>
                                        <p:cTn id="326" dur="1000" fill="hold"/>
                                        <p:tgtEl>
                                          <p:spTgt spid="32"/>
                                        </p:tgtEl>
                                        <p:attrNameLst>
                                          <p:attrName>ppt_w</p:attrName>
                                        </p:attrNameLst>
                                      </p:cBhvr>
                                      <p:tavLst>
                                        <p:tav tm="0">
                                          <p:val>
                                            <p:fltVal val="0"/>
                                          </p:val>
                                        </p:tav>
                                        <p:tav tm="100000">
                                          <p:val>
                                            <p:strVal val="#ppt_w"/>
                                          </p:val>
                                        </p:tav>
                                      </p:tavLst>
                                    </p:anim>
                                    <p:anim calcmode="lin" valueType="num">
                                      <p:cBhvr>
                                        <p:cTn id="327" dur="1000" fill="hold"/>
                                        <p:tgtEl>
                                          <p:spTgt spid="32"/>
                                        </p:tgtEl>
                                        <p:attrNameLst>
                                          <p:attrName>ppt_h</p:attrName>
                                        </p:attrNameLst>
                                      </p:cBhvr>
                                      <p:tavLst>
                                        <p:tav tm="0">
                                          <p:val>
                                            <p:fltVal val="0"/>
                                          </p:val>
                                        </p:tav>
                                        <p:tav tm="100000">
                                          <p:val>
                                            <p:strVal val="#ppt_h"/>
                                          </p:val>
                                        </p:tav>
                                      </p:tavLst>
                                    </p:anim>
                                    <p:anim calcmode="lin" valueType="num">
                                      <p:cBhvr>
                                        <p:cTn id="328"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329" dur="1000" fill="hold"/>
                                        <p:tgtEl>
                                          <p:spTgt spid="32"/>
                                        </p:tgtEl>
                                        <p:attrNameLst>
                                          <p:attrName>ppt_y</p:attrName>
                                        </p:attrNameLst>
                                      </p:cBhvr>
                                      <p:tavLst>
                                        <p:tav tm="0" fmla="#ppt_y+(sin(-2*pi*(1-$))*-#ppt_x+cos(-2*pi*(1-$))*(1-#ppt_y))*(1-$)">
                                          <p:val>
                                            <p:fltVal val="0"/>
                                          </p:val>
                                        </p:tav>
                                        <p:tav tm="100000">
                                          <p:val>
                                            <p:fltVal val="1"/>
                                          </p:val>
                                        </p:tav>
                                      </p:tavLst>
                                    </p:anim>
                                  </p:childTnLst>
                                </p:cTn>
                              </p:par>
                              <p:par>
                                <p:cTn id="330" presetID="15" presetClass="entr" presetSubtype="0" fill="hold" nodeType="withEffect">
                                  <p:stCondLst>
                                    <p:cond delay="0"/>
                                  </p:stCondLst>
                                  <p:childTnLst>
                                    <p:set>
                                      <p:cBhvr>
                                        <p:cTn id="331" dur="1" fill="hold">
                                          <p:stCondLst>
                                            <p:cond delay="0"/>
                                          </p:stCondLst>
                                        </p:cTn>
                                        <p:tgtEl>
                                          <p:spTgt spid="33"/>
                                        </p:tgtEl>
                                        <p:attrNameLst>
                                          <p:attrName>style.visibility</p:attrName>
                                        </p:attrNameLst>
                                      </p:cBhvr>
                                      <p:to>
                                        <p:strVal val="visible"/>
                                      </p:to>
                                    </p:set>
                                    <p:anim calcmode="lin" valueType="num">
                                      <p:cBhvr>
                                        <p:cTn id="332" dur="1000" fill="hold"/>
                                        <p:tgtEl>
                                          <p:spTgt spid="33"/>
                                        </p:tgtEl>
                                        <p:attrNameLst>
                                          <p:attrName>ppt_w</p:attrName>
                                        </p:attrNameLst>
                                      </p:cBhvr>
                                      <p:tavLst>
                                        <p:tav tm="0">
                                          <p:val>
                                            <p:fltVal val="0"/>
                                          </p:val>
                                        </p:tav>
                                        <p:tav tm="100000">
                                          <p:val>
                                            <p:strVal val="#ppt_w"/>
                                          </p:val>
                                        </p:tav>
                                      </p:tavLst>
                                    </p:anim>
                                    <p:anim calcmode="lin" valueType="num">
                                      <p:cBhvr>
                                        <p:cTn id="333" dur="1000" fill="hold"/>
                                        <p:tgtEl>
                                          <p:spTgt spid="33"/>
                                        </p:tgtEl>
                                        <p:attrNameLst>
                                          <p:attrName>ppt_h</p:attrName>
                                        </p:attrNameLst>
                                      </p:cBhvr>
                                      <p:tavLst>
                                        <p:tav tm="0">
                                          <p:val>
                                            <p:fltVal val="0"/>
                                          </p:val>
                                        </p:tav>
                                        <p:tav tm="100000">
                                          <p:val>
                                            <p:strVal val="#ppt_h"/>
                                          </p:val>
                                        </p:tav>
                                      </p:tavLst>
                                    </p:anim>
                                    <p:anim calcmode="lin" valueType="num">
                                      <p:cBhvr>
                                        <p:cTn id="334"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35" dur="1000" fill="hold"/>
                                        <p:tgtEl>
                                          <p:spTgt spid="33"/>
                                        </p:tgtEl>
                                        <p:attrNameLst>
                                          <p:attrName>ppt_y</p:attrName>
                                        </p:attrNameLst>
                                      </p:cBhvr>
                                      <p:tavLst>
                                        <p:tav tm="0" fmla="#ppt_y+(sin(-2*pi*(1-$))*-#ppt_x+cos(-2*pi*(1-$))*(1-#ppt_y))*(1-$)">
                                          <p:val>
                                            <p:fltVal val="0"/>
                                          </p:val>
                                        </p:tav>
                                        <p:tav tm="100000">
                                          <p:val>
                                            <p:fltVal val="1"/>
                                          </p:val>
                                        </p:tav>
                                      </p:tavLst>
                                    </p:anim>
                                  </p:childTnLst>
                                </p:cTn>
                              </p:par>
                              <p:par>
                                <p:cTn id="336" presetID="15" presetClass="entr" presetSubtype="0" fill="hold" nodeType="withEffect">
                                  <p:stCondLst>
                                    <p:cond delay="0"/>
                                  </p:stCondLst>
                                  <p:childTnLst>
                                    <p:set>
                                      <p:cBhvr>
                                        <p:cTn id="337" dur="1" fill="hold">
                                          <p:stCondLst>
                                            <p:cond delay="0"/>
                                          </p:stCondLst>
                                        </p:cTn>
                                        <p:tgtEl>
                                          <p:spTgt spid="34"/>
                                        </p:tgtEl>
                                        <p:attrNameLst>
                                          <p:attrName>style.visibility</p:attrName>
                                        </p:attrNameLst>
                                      </p:cBhvr>
                                      <p:to>
                                        <p:strVal val="visible"/>
                                      </p:to>
                                    </p:set>
                                    <p:anim calcmode="lin" valueType="num">
                                      <p:cBhvr>
                                        <p:cTn id="338" dur="1000" fill="hold"/>
                                        <p:tgtEl>
                                          <p:spTgt spid="34"/>
                                        </p:tgtEl>
                                        <p:attrNameLst>
                                          <p:attrName>ppt_w</p:attrName>
                                        </p:attrNameLst>
                                      </p:cBhvr>
                                      <p:tavLst>
                                        <p:tav tm="0">
                                          <p:val>
                                            <p:fltVal val="0"/>
                                          </p:val>
                                        </p:tav>
                                        <p:tav tm="100000">
                                          <p:val>
                                            <p:strVal val="#ppt_w"/>
                                          </p:val>
                                        </p:tav>
                                      </p:tavLst>
                                    </p:anim>
                                    <p:anim calcmode="lin" valueType="num">
                                      <p:cBhvr>
                                        <p:cTn id="339" dur="1000" fill="hold"/>
                                        <p:tgtEl>
                                          <p:spTgt spid="34"/>
                                        </p:tgtEl>
                                        <p:attrNameLst>
                                          <p:attrName>ppt_h</p:attrName>
                                        </p:attrNameLst>
                                      </p:cBhvr>
                                      <p:tavLst>
                                        <p:tav tm="0">
                                          <p:val>
                                            <p:fltVal val="0"/>
                                          </p:val>
                                        </p:tav>
                                        <p:tav tm="100000">
                                          <p:val>
                                            <p:strVal val="#ppt_h"/>
                                          </p:val>
                                        </p:tav>
                                      </p:tavLst>
                                    </p:anim>
                                    <p:anim calcmode="lin" valueType="num">
                                      <p:cBhvr>
                                        <p:cTn id="340"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341"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2" fill="hold">
                      <p:stCondLst>
                        <p:cond delay="indefinite"/>
                      </p:stCondLst>
                      <p:childTnLst>
                        <p:par>
                          <p:cTn id="343" fill="hold">
                            <p:stCondLst>
                              <p:cond delay="0"/>
                            </p:stCondLst>
                            <p:childTnLst>
                              <p:par>
                                <p:cTn id="344" presetID="2" presetClass="entr" presetSubtype="4" fill="hold" grpId="0" nodeType="clickEffect">
                                  <p:stCondLst>
                                    <p:cond delay="0"/>
                                  </p:stCondLst>
                                  <p:childTnLst>
                                    <p:set>
                                      <p:cBhvr>
                                        <p:cTn id="345" dur="1" fill="hold">
                                          <p:stCondLst>
                                            <p:cond delay="0"/>
                                          </p:stCondLst>
                                        </p:cTn>
                                        <p:tgtEl>
                                          <p:spTgt spid="35"/>
                                        </p:tgtEl>
                                        <p:attrNameLst>
                                          <p:attrName>style.visibility</p:attrName>
                                        </p:attrNameLst>
                                      </p:cBhvr>
                                      <p:to>
                                        <p:strVal val="visible"/>
                                      </p:to>
                                    </p:set>
                                    <p:anim calcmode="lin" valueType="num">
                                      <p:cBhvr additive="base">
                                        <p:cTn id="346" dur="500" fill="hold"/>
                                        <p:tgtEl>
                                          <p:spTgt spid="35"/>
                                        </p:tgtEl>
                                        <p:attrNameLst>
                                          <p:attrName>ppt_x</p:attrName>
                                        </p:attrNameLst>
                                      </p:cBhvr>
                                      <p:tavLst>
                                        <p:tav tm="0">
                                          <p:val>
                                            <p:strVal val="#ppt_x"/>
                                          </p:val>
                                        </p:tav>
                                        <p:tav tm="100000">
                                          <p:val>
                                            <p:strVal val="#ppt_x"/>
                                          </p:val>
                                        </p:tav>
                                      </p:tavLst>
                                    </p:anim>
                                    <p:anim calcmode="lin" valueType="num">
                                      <p:cBhvr additive="base">
                                        <p:cTn id="34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8" fill="hold">
                      <p:stCondLst>
                        <p:cond delay="indefinite"/>
                      </p:stCondLst>
                      <p:childTnLst>
                        <p:par>
                          <p:cTn id="349" fill="hold">
                            <p:stCondLst>
                              <p:cond delay="0"/>
                            </p:stCondLst>
                            <p:childTnLst>
                              <p:par>
                                <p:cTn id="350" presetID="2" presetClass="entr" presetSubtype="4" fill="hold" grpId="0" nodeType="clickEffect">
                                  <p:stCondLst>
                                    <p:cond delay="0"/>
                                  </p:stCondLst>
                                  <p:childTnLst>
                                    <p:set>
                                      <p:cBhvr>
                                        <p:cTn id="351" dur="1" fill="hold">
                                          <p:stCondLst>
                                            <p:cond delay="0"/>
                                          </p:stCondLst>
                                        </p:cTn>
                                        <p:tgtEl>
                                          <p:spTgt spid="36"/>
                                        </p:tgtEl>
                                        <p:attrNameLst>
                                          <p:attrName>style.visibility</p:attrName>
                                        </p:attrNameLst>
                                      </p:cBhvr>
                                      <p:to>
                                        <p:strVal val="visible"/>
                                      </p:to>
                                    </p:set>
                                    <p:anim calcmode="lin" valueType="num">
                                      <p:cBhvr additive="base">
                                        <p:cTn id="352" dur="500" fill="hold"/>
                                        <p:tgtEl>
                                          <p:spTgt spid="36"/>
                                        </p:tgtEl>
                                        <p:attrNameLst>
                                          <p:attrName>ppt_x</p:attrName>
                                        </p:attrNameLst>
                                      </p:cBhvr>
                                      <p:tavLst>
                                        <p:tav tm="0">
                                          <p:val>
                                            <p:strVal val="#ppt_x"/>
                                          </p:val>
                                        </p:tav>
                                        <p:tav tm="100000">
                                          <p:val>
                                            <p:strVal val="#ppt_x"/>
                                          </p:val>
                                        </p:tav>
                                      </p:tavLst>
                                    </p:anim>
                                    <p:anim calcmode="lin" valueType="num">
                                      <p:cBhvr additive="base">
                                        <p:cTn id="35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54" fill="hold">
                      <p:stCondLst>
                        <p:cond delay="indefinite"/>
                      </p:stCondLst>
                      <p:childTnLst>
                        <p:par>
                          <p:cTn id="355" fill="hold">
                            <p:stCondLst>
                              <p:cond delay="0"/>
                            </p:stCondLst>
                            <p:childTnLst>
                              <p:par>
                                <p:cTn id="356" presetID="2" presetClass="entr" presetSubtype="4" fill="hold" grpId="0" nodeType="clickEffect">
                                  <p:stCondLst>
                                    <p:cond delay="0"/>
                                  </p:stCondLst>
                                  <p:childTnLst>
                                    <p:set>
                                      <p:cBhvr>
                                        <p:cTn id="357" dur="1" fill="hold">
                                          <p:stCondLst>
                                            <p:cond delay="0"/>
                                          </p:stCondLst>
                                        </p:cTn>
                                        <p:tgtEl>
                                          <p:spTgt spid="37"/>
                                        </p:tgtEl>
                                        <p:attrNameLst>
                                          <p:attrName>style.visibility</p:attrName>
                                        </p:attrNameLst>
                                      </p:cBhvr>
                                      <p:to>
                                        <p:strVal val="visible"/>
                                      </p:to>
                                    </p:set>
                                    <p:anim calcmode="lin" valueType="num">
                                      <p:cBhvr additive="base">
                                        <p:cTn id="358" dur="500" fill="hold"/>
                                        <p:tgtEl>
                                          <p:spTgt spid="37"/>
                                        </p:tgtEl>
                                        <p:attrNameLst>
                                          <p:attrName>ppt_x</p:attrName>
                                        </p:attrNameLst>
                                      </p:cBhvr>
                                      <p:tavLst>
                                        <p:tav tm="0">
                                          <p:val>
                                            <p:strVal val="#ppt_x"/>
                                          </p:val>
                                        </p:tav>
                                        <p:tav tm="100000">
                                          <p:val>
                                            <p:strVal val="#ppt_x"/>
                                          </p:val>
                                        </p:tav>
                                      </p:tavLst>
                                    </p:anim>
                                    <p:anim calcmode="lin" valueType="num">
                                      <p:cBhvr additive="base">
                                        <p:cTn id="35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60" fill="hold">
                      <p:stCondLst>
                        <p:cond delay="indefinite"/>
                      </p:stCondLst>
                      <p:childTnLst>
                        <p:par>
                          <p:cTn id="361" fill="hold">
                            <p:stCondLst>
                              <p:cond delay="0"/>
                            </p:stCondLst>
                            <p:childTnLst>
                              <p:par>
                                <p:cTn id="362" presetID="53" presetClass="entr" presetSubtype="16" fill="hold" grpId="0" nodeType="clickEffect">
                                  <p:stCondLst>
                                    <p:cond delay="0"/>
                                  </p:stCondLst>
                                  <p:childTnLst>
                                    <p:set>
                                      <p:cBhvr>
                                        <p:cTn id="363" dur="1" fill="hold">
                                          <p:stCondLst>
                                            <p:cond delay="0"/>
                                          </p:stCondLst>
                                        </p:cTn>
                                        <p:tgtEl>
                                          <p:spTgt spid="38"/>
                                        </p:tgtEl>
                                        <p:attrNameLst>
                                          <p:attrName>style.visibility</p:attrName>
                                        </p:attrNameLst>
                                      </p:cBhvr>
                                      <p:to>
                                        <p:strVal val="visible"/>
                                      </p:to>
                                    </p:set>
                                    <p:anim calcmode="lin" valueType="num">
                                      <p:cBhvr>
                                        <p:cTn id="364" dur="750" fill="hold"/>
                                        <p:tgtEl>
                                          <p:spTgt spid="38"/>
                                        </p:tgtEl>
                                        <p:attrNameLst>
                                          <p:attrName>ppt_w</p:attrName>
                                        </p:attrNameLst>
                                      </p:cBhvr>
                                      <p:tavLst>
                                        <p:tav tm="0">
                                          <p:val>
                                            <p:fltVal val="0"/>
                                          </p:val>
                                        </p:tav>
                                        <p:tav tm="100000">
                                          <p:val>
                                            <p:strVal val="#ppt_w"/>
                                          </p:val>
                                        </p:tav>
                                      </p:tavLst>
                                    </p:anim>
                                    <p:anim calcmode="lin" valueType="num">
                                      <p:cBhvr>
                                        <p:cTn id="365" dur="750" fill="hold"/>
                                        <p:tgtEl>
                                          <p:spTgt spid="38"/>
                                        </p:tgtEl>
                                        <p:attrNameLst>
                                          <p:attrName>ppt_h</p:attrName>
                                        </p:attrNameLst>
                                      </p:cBhvr>
                                      <p:tavLst>
                                        <p:tav tm="0">
                                          <p:val>
                                            <p:fltVal val="0"/>
                                          </p:val>
                                        </p:tav>
                                        <p:tav tm="100000">
                                          <p:val>
                                            <p:strVal val="#ppt_h"/>
                                          </p:val>
                                        </p:tav>
                                      </p:tavLst>
                                    </p:anim>
                                    <p:animEffect transition="in" filter="fade">
                                      <p:cBhvr>
                                        <p:cTn id="366" dur="750"/>
                                        <p:tgtEl>
                                          <p:spTgt spid="38"/>
                                        </p:tgtEl>
                                      </p:cBhvr>
                                    </p:animEffect>
                                  </p:childTnLst>
                                </p:cTn>
                              </p:par>
                            </p:childTnLst>
                          </p:cTn>
                        </p:par>
                      </p:childTnLst>
                    </p:cTn>
                  </p:par>
                  <p:par>
                    <p:cTn id="367" fill="hold">
                      <p:stCondLst>
                        <p:cond delay="indefinite"/>
                      </p:stCondLst>
                      <p:childTnLst>
                        <p:par>
                          <p:cTn id="368" fill="hold">
                            <p:stCondLst>
                              <p:cond delay="0"/>
                            </p:stCondLst>
                            <p:childTnLst>
                              <p:par>
                                <p:cTn id="369" presetID="22" presetClass="entr" presetSubtype="8" fill="hold" grpId="0" nodeType="clickEffect">
                                  <p:stCondLst>
                                    <p:cond delay="0"/>
                                  </p:stCondLst>
                                  <p:childTnLst>
                                    <p:set>
                                      <p:cBhvr>
                                        <p:cTn id="370" dur="1" fill="hold">
                                          <p:stCondLst>
                                            <p:cond delay="0"/>
                                          </p:stCondLst>
                                        </p:cTn>
                                        <p:tgtEl>
                                          <p:spTgt spid="8">
                                            <p:txEl>
                                              <p:pRg st="7" end="7"/>
                                            </p:txEl>
                                          </p:spTgt>
                                        </p:tgtEl>
                                        <p:attrNameLst>
                                          <p:attrName>style.visibility</p:attrName>
                                        </p:attrNameLst>
                                      </p:cBhvr>
                                      <p:to>
                                        <p:strVal val="visible"/>
                                      </p:to>
                                    </p:set>
                                    <p:animEffect transition="in" filter="wipe(left)">
                                      <p:cBhvr>
                                        <p:cTn id="37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build="p"/>
      <p:bldP spid="6" grpId="0" uiExpand="1" build="p" animBg="1"/>
      <p:bldP spid="7" grpId="0" uiExpand="1" build="p" animBg="1"/>
      <p:bldP spid="8" grpId="0" uiExpand="1" build="p" animBg="1"/>
      <p:bldP spid="12" grpId="0"/>
      <p:bldP spid="12" grpId="1"/>
      <p:bldP spid="11" grpId="0"/>
      <p:bldP spid="11" grpId="1"/>
      <p:bldP spid="26" grpId="0"/>
      <p:bldP spid="26" grpId="1"/>
      <p:bldP spid="31" grpId="0"/>
      <p:bldP spid="31" grpId="1"/>
      <p:bldP spid="22" grpId="0" animBg="1"/>
      <p:bldP spid="22" grpId="1" animBg="1"/>
      <p:bldP spid="29" grpId="0"/>
      <p:bldP spid="29" grpId="1"/>
      <p:bldP spid="30" grpId="0"/>
      <p:bldP spid="30" grpId="1"/>
      <p:bldP spid="35" grpId="0"/>
      <p:bldP spid="36" grpId="0"/>
      <p:bldP spid="37" grpId="0"/>
      <p:bldP spid="38" grpId="0" animBg="1"/>
      <p:bldP spid="39" grpId="0" animBg="1"/>
      <p:bldP spid="3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45"/>
            <a:ext cx="9144000" cy="584775"/>
          </a:xfrm>
          <a:prstGeom prst="rect">
            <a:avLst/>
          </a:prstGeom>
        </p:spPr>
        <p:txBody>
          <a:bodyPr wrap="square">
            <a:spAutoFit/>
          </a:bodyPr>
          <a:lstStyle/>
          <a:p>
            <a:pPr algn="ctr"/>
            <a:r>
              <a:rPr lang="fr-FR"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III. </a:t>
            </a: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a:t>
            </a:r>
            <a:r>
              <a:rPr lang="fr-FR"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Nouveau rapport à Dieu</a:t>
            </a:r>
            <a:endPar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342900" indent="-342900" algn="r">
              <a:buFont typeface="+mj-lt"/>
              <a:buAutoNum type="alphaUcPeriod" startAt="2"/>
            </a:pPr>
            <a:r>
              <a:rPr lang="fr-FR" sz="1400" b="1" dirty="0" smtClean="0">
                <a:solidFill>
                  <a:schemeClr val="accent2">
                    <a:lumMod val="50000"/>
                  </a:schemeClr>
                </a:solidFill>
                <a:latin typeface="Century Gothic" pitchFamily="34" charset="0"/>
              </a:rPr>
              <a:t>Point </a:t>
            </a:r>
            <a:r>
              <a:rPr lang="fr-FR" sz="1400" b="1" dirty="0">
                <a:solidFill>
                  <a:schemeClr val="accent2">
                    <a:lumMod val="50000"/>
                  </a:schemeClr>
                </a:solidFill>
                <a:latin typeface="Century Gothic" pitchFamily="34" charset="0"/>
              </a:rPr>
              <a:t>de </a:t>
            </a:r>
            <a:r>
              <a:rPr lang="fr-FR" sz="1400" b="1" dirty="0" smtClean="0">
                <a:solidFill>
                  <a:schemeClr val="accent2">
                    <a:lumMod val="50000"/>
                  </a:schemeClr>
                </a:solidFill>
                <a:latin typeface="Century Gothic" pitchFamily="34" charset="0"/>
              </a:rPr>
              <a:t>passage et d’ouverture </a:t>
            </a:r>
            <a:r>
              <a:rPr lang="fr-FR" sz="1400" b="1" dirty="0">
                <a:solidFill>
                  <a:schemeClr val="accent2">
                    <a:lumMod val="50000"/>
                  </a:schemeClr>
                </a:solidFill>
                <a:latin typeface="Century Gothic" pitchFamily="34" charset="0"/>
              </a:rPr>
              <a:t>: Luther ouvre le temps des réformes</a:t>
            </a:r>
          </a:p>
        </p:txBody>
      </p:sp>
      <p:pic>
        <p:nvPicPr>
          <p:cNvPr id="4" name="Image 4" descr="File:Luther46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1755" y="118047"/>
            <a:ext cx="2250297" cy="2500330"/>
          </a:xfrm>
          <a:prstGeom prst="ellipse">
            <a:avLst/>
          </a:prstGeom>
          <a:ln w="9525" cap="rnd">
            <a:noFill/>
          </a:ln>
          <a:effectLst>
            <a:outerShdw blurRad="127000" dist="38100" dir="2700000" algn="ctr">
              <a:srgbClr val="000000">
                <a:alpha val="45000"/>
              </a:srgbClr>
            </a:outerShdw>
          </a:effectLst>
          <a:scene3d>
            <a:camera prst="obliqueBottomRight"/>
            <a:lightRig rig="soft" dir="t">
              <a:rot lat="0" lon="0" rev="0"/>
            </a:lightRig>
          </a:scene3d>
          <a:sp3d prstMaterial="translucentPowder"/>
        </p:spPr>
      </p:pic>
      <p:sp>
        <p:nvSpPr>
          <p:cNvPr id="47" name="Rectangle 3"/>
          <p:cNvSpPr>
            <a:spLocks noChangeArrowheads="1"/>
          </p:cNvSpPr>
          <p:nvPr/>
        </p:nvSpPr>
        <p:spPr bwMode="auto">
          <a:xfrm>
            <a:off x="174558" y="2618377"/>
            <a:ext cx="2964693" cy="4154984"/>
          </a:xfrm>
          <a:prstGeom prst="rect">
            <a:avLst/>
          </a:prstGeom>
          <a:solidFill>
            <a:srgbClr val="FFCC99">
              <a:alpha val="50000"/>
            </a:srgbClr>
          </a:solidFill>
          <a:ln w="9525">
            <a:solidFill>
              <a:schemeClr val="bg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sng" strike="noStrike" cap="small" normalizeH="0" dirty="0" smtClean="0">
                <a:ln>
                  <a:noFill/>
                </a:ln>
                <a:solidFill>
                  <a:srgbClr val="000000"/>
                </a:solidFill>
                <a:latin typeface="Century Gothic" pitchFamily="34" charset="0"/>
                <a:ea typeface="Calibri" pitchFamily="34" charset="0"/>
                <a:cs typeface="Times New Roman" pitchFamily="18" charset="0"/>
              </a:rPr>
              <a:t>Martin Luther (1483-1546) </a:t>
            </a:r>
          </a:p>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fr-FR" sz="1100" b="1" i="0" u="none" strike="noStrike" cap="none" normalizeH="0" baseline="0" dirty="0" smtClean="0">
                <a:ln>
                  <a:noFill/>
                </a:ln>
                <a:solidFill>
                  <a:schemeClr val="tx1"/>
                </a:solidFill>
                <a:latin typeface="Century Gothic" pitchFamily="34" charset="0"/>
                <a:ea typeface="Calibri" pitchFamily="34" charset="0"/>
                <a:cs typeface="Times New Roman" pitchFamily="18" charset="0"/>
              </a:rPr>
              <a:t>1486</a:t>
            </a:r>
            <a:r>
              <a:rPr kumimoji="0" lang="fr-FR" sz="1100" i="0" u="none" strike="noStrike" cap="none" normalizeH="0" baseline="0" dirty="0" smtClean="0">
                <a:ln>
                  <a:noFill/>
                </a:ln>
                <a:solidFill>
                  <a:schemeClr val="tx1"/>
                </a:solidFill>
                <a:latin typeface="Century Gothic" pitchFamily="34" charset="0"/>
                <a:ea typeface="Calibri" pitchFamily="34" charset="0"/>
                <a:cs typeface="Times New Roman" pitchFamily="18" charset="0"/>
              </a:rPr>
              <a:t> : Luther nait</a:t>
            </a:r>
            <a:r>
              <a:rPr kumimoji="0" lang="fr-FR" sz="1100" i="0" u="none" strike="noStrike" cap="none" normalizeH="0" dirty="0" smtClean="0">
                <a:ln>
                  <a:noFill/>
                </a:ln>
                <a:solidFill>
                  <a:schemeClr val="tx1"/>
                </a:solidFill>
                <a:latin typeface="Century Gothic" pitchFamily="34" charset="0"/>
                <a:ea typeface="Calibri" pitchFamily="34" charset="0"/>
                <a:cs typeface="Times New Roman" pitchFamily="18" charset="0"/>
              </a:rPr>
              <a:t> à </a:t>
            </a:r>
            <a:r>
              <a:rPr kumimoji="0" lang="fr-FR" sz="1100" i="0" u="none" strike="noStrike" cap="none" normalizeH="0" dirty="0" err="1" smtClean="0">
                <a:ln>
                  <a:noFill/>
                </a:ln>
                <a:solidFill>
                  <a:schemeClr val="tx1"/>
                </a:solidFill>
                <a:latin typeface="Century Gothic" pitchFamily="34" charset="0"/>
                <a:ea typeface="Calibri" pitchFamily="34" charset="0"/>
                <a:cs typeface="Times New Roman" pitchFamily="18" charset="0"/>
              </a:rPr>
              <a:t>Eilsleben</a:t>
            </a:r>
            <a:r>
              <a:rPr kumimoji="0" lang="fr-FR" sz="1100" i="0" u="none" strike="noStrike" cap="none" normalizeH="0" dirty="0" smtClean="0">
                <a:ln>
                  <a:noFill/>
                </a:ln>
                <a:solidFill>
                  <a:schemeClr val="tx1"/>
                </a:solidFill>
                <a:latin typeface="Century Gothic" pitchFamily="34" charset="0"/>
                <a:ea typeface="Calibri" pitchFamily="34" charset="0"/>
                <a:cs typeface="Times New Roman" pitchFamily="18" charset="0"/>
              </a:rPr>
              <a:t> (Empire germanique)</a:t>
            </a:r>
          </a:p>
          <a:p>
            <a:pPr marL="171450" marR="0" lvl="0" indent="-171450" algn="just" defTabSz="914400" rtl="0" eaLnBrk="0" fontAlgn="base" latinLnBrk="0" hangingPunct="0">
              <a:lnSpc>
                <a:spcPct val="100000"/>
              </a:lnSpc>
              <a:spcBef>
                <a:spcPct val="0"/>
              </a:spcBef>
              <a:spcAft>
                <a:spcPct val="0"/>
              </a:spcAft>
              <a:buClrTx/>
              <a:buSzTx/>
              <a:buFont typeface="Arial" pitchFamily="34" charset="0"/>
              <a:buChar char="•"/>
              <a:tabLst/>
            </a:pPr>
            <a:r>
              <a:rPr lang="fr-FR" sz="1100" b="1" baseline="0" dirty="0" smtClean="0">
                <a:latin typeface="Century Gothic" pitchFamily="34" charset="0"/>
                <a:cs typeface="Times New Roman" pitchFamily="18" charset="0"/>
              </a:rPr>
              <a:t>1510-1517</a:t>
            </a:r>
            <a:r>
              <a:rPr lang="fr-FR" sz="1100" dirty="0" smtClean="0">
                <a:latin typeface="Century Gothic" pitchFamily="34" charset="0"/>
                <a:cs typeface="Times New Roman" pitchFamily="18" charset="0"/>
              </a:rPr>
              <a:t> : il devient moine puis enseigne la théologie à l’université de Wittenberg en Saxe.</a:t>
            </a:r>
          </a:p>
          <a:p>
            <a:pPr marL="171450" marR="0" lvl="0" indent="-1714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1" i="0" u="none" strike="noStrike" cap="none" normalizeH="0" baseline="0" dirty="0" smtClean="0">
                <a:ln>
                  <a:noFill/>
                </a:ln>
                <a:solidFill>
                  <a:schemeClr val="tx1"/>
                </a:solidFill>
                <a:latin typeface="Century Gothic" pitchFamily="34" charset="0"/>
                <a:cs typeface="Times New Roman" pitchFamily="18" charset="0"/>
              </a:rPr>
              <a:t>1517</a:t>
            </a:r>
            <a:r>
              <a:rPr kumimoji="0" lang="fr-FR" sz="1100" i="0" u="none" strike="noStrike" cap="none" normalizeH="0" dirty="0" smtClean="0">
                <a:ln>
                  <a:noFill/>
                </a:ln>
                <a:solidFill>
                  <a:schemeClr val="tx1"/>
                </a:solidFill>
                <a:latin typeface="Century Gothic" pitchFamily="34" charset="0"/>
                <a:cs typeface="Times New Roman" pitchFamily="18" charset="0"/>
              </a:rPr>
              <a:t> : il publie ses 95 thèses </a:t>
            </a:r>
          </a:p>
          <a:p>
            <a:pPr marL="171450" marR="0" lvl="0" indent="-171450" algn="just" defTabSz="914400" rtl="0" eaLnBrk="0" fontAlgn="base" latinLnBrk="0" hangingPunct="0">
              <a:lnSpc>
                <a:spcPct val="100000"/>
              </a:lnSpc>
              <a:spcBef>
                <a:spcPct val="0"/>
              </a:spcBef>
              <a:spcAft>
                <a:spcPct val="0"/>
              </a:spcAft>
              <a:buClrTx/>
              <a:buSzTx/>
              <a:buFont typeface="Arial" pitchFamily="34" charset="0"/>
              <a:buChar char="•"/>
              <a:tabLst/>
            </a:pPr>
            <a:r>
              <a:rPr lang="fr-FR" sz="1100" b="1" baseline="0" dirty="0" smtClean="0">
                <a:latin typeface="Century Gothic" pitchFamily="34" charset="0"/>
                <a:cs typeface="Times New Roman" pitchFamily="18" charset="0"/>
              </a:rPr>
              <a:t>1520</a:t>
            </a:r>
            <a:r>
              <a:rPr lang="fr-FR" sz="1100" dirty="0" smtClean="0">
                <a:latin typeface="Century Gothic" pitchFamily="34" charset="0"/>
                <a:cs typeface="Times New Roman" pitchFamily="18" charset="0"/>
              </a:rPr>
              <a:t> : il brule publiquement la lettre du Pape Léon X exigeant qu’il retire ses « erreurs »</a:t>
            </a:r>
          </a:p>
          <a:p>
            <a:pPr marL="171450" marR="0" lvl="0" indent="-1714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1" i="0" u="none" strike="noStrike" cap="none" normalizeH="0" baseline="0" dirty="0" smtClean="0">
                <a:ln>
                  <a:noFill/>
                </a:ln>
                <a:solidFill>
                  <a:schemeClr val="tx1"/>
                </a:solidFill>
                <a:latin typeface="Century Gothic" pitchFamily="34" charset="0"/>
                <a:cs typeface="Times New Roman" pitchFamily="18" charset="0"/>
              </a:rPr>
              <a:t>1521</a:t>
            </a:r>
            <a:r>
              <a:rPr kumimoji="0" lang="fr-FR" sz="1100" i="0" u="none" strike="noStrike" cap="none" normalizeH="0" dirty="0" smtClean="0">
                <a:ln>
                  <a:noFill/>
                </a:ln>
                <a:solidFill>
                  <a:schemeClr val="tx1"/>
                </a:solidFill>
                <a:latin typeface="Century Gothic" pitchFamily="34" charset="0"/>
                <a:cs typeface="Times New Roman" pitchFamily="18" charset="0"/>
              </a:rPr>
              <a:t> : Luther est excommunié et mis hors-la-loi par l’Empereur Charles Quint. Il est alors caché par Frédéric de Saxe, prince allemand dans son château de Wartburg</a:t>
            </a:r>
          </a:p>
          <a:p>
            <a:pPr marL="171450" marR="0" lvl="0" indent="-171450" algn="just" defTabSz="914400" rtl="0" eaLnBrk="0" fontAlgn="base" latinLnBrk="0" hangingPunct="0">
              <a:lnSpc>
                <a:spcPct val="100000"/>
              </a:lnSpc>
              <a:spcBef>
                <a:spcPct val="0"/>
              </a:spcBef>
              <a:spcAft>
                <a:spcPct val="0"/>
              </a:spcAft>
              <a:buClrTx/>
              <a:buSzTx/>
              <a:buFont typeface="Arial" pitchFamily="34" charset="0"/>
              <a:buChar char="•"/>
              <a:tabLst/>
            </a:pPr>
            <a:r>
              <a:rPr lang="fr-FR" sz="1100" b="1" baseline="0" dirty="0" smtClean="0">
                <a:latin typeface="Century Gothic" pitchFamily="34" charset="0"/>
                <a:cs typeface="Times New Roman" pitchFamily="18" charset="0"/>
              </a:rPr>
              <a:t>1522-1523</a:t>
            </a:r>
            <a:r>
              <a:rPr lang="fr-FR" sz="1100" dirty="0" smtClean="0">
                <a:latin typeface="Century Gothic" pitchFamily="34" charset="0"/>
                <a:cs typeface="Times New Roman" pitchFamily="18" charset="0"/>
              </a:rPr>
              <a:t> : il fait paraitre sa traduction de la Bible en allemand : c’est un immense succès</a:t>
            </a:r>
          </a:p>
          <a:p>
            <a:pPr marL="171450" marR="0" lvl="0" indent="-1714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1" i="0" u="none" strike="noStrike" cap="none" normalizeH="0" baseline="0" dirty="0" smtClean="0">
                <a:ln>
                  <a:noFill/>
                </a:ln>
                <a:solidFill>
                  <a:schemeClr val="tx1"/>
                </a:solidFill>
                <a:latin typeface="Century Gothic" pitchFamily="34" charset="0"/>
                <a:cs typeface="Times New Roman" pitchFamily="18" charset="0"/>
              </a:rPr>
              <a:t>1530 </a:t>
            </a:r>
            <a:r>
              <a:rPr kumimoji="0" lang="fr-FR" sz="1100" i="0" u="none" strike="noStrike" cap="none" normalizeH="0" baseline="0" dirty="0" smtClean="0">
                <a:ln>
                  <a:noFill/>
                </a:ln>
                <a:solidFill>
                  <a:schemeClr val="tx1"/>
                </a:solidFill>
                <a:latin typeface="Century Gothic" pitchFamily="34" charset="0"/>
                <a:cs typeface="Times New Roman" pitchFamily="18" charset="0"/>
              </a:rPr>
              <a:t>: il</a:t>
            </a:r>
            <a:r>
              <a:rPr kumimoji="0" lang="fr-FR" sz="1100" i="0" u="none" strike="noStrike" cap="none" normalizeH="0" dirty="0" smtClean="0">
                <a:ln>
                  <a:noFill/>
                </a:ln>
                <a:solidFill>
                  <a:schemeClr val="tx1"/>
                </a:solidFill>
                <a:latin typeface="Century Gothic" pitchFamily="34" charset="0"/>
                <a:cs typeface="Times New Roman" pitchFamily="18" charset="0"/>
              </a:rPr>
              <a:t> fait paraitre la « confession d’Augsbourg » qui fixe les règles de sa doctrine, rejetée par Charles Quint</a:t>
            </a:r>
          </a:p>
          <a:p>
            <a:pPr marL="171450" marR="0" lvl="0" indent="-171450" algn="just" defTabSz="914400" rtl="0" eaLnBrk="0" fontAlgn="base" latinLnBrk="0" hangingPunct="0">
              <a:lnSpc>
                <a:spcPct val="100000"/>
              </a:lnSpc>
              <a:spcBef>
                <a:spcPct val="0"/>
              </a:spcBef>
              <a:spcAft>
                <a:spcPct val="0"/>
              </a:spcAft>
              <a:buClrTx/>
              <a:buSzTx/>
              <a:buFont typeface="Arial" pitchFamily="34" charset="0"/>
              <a:buChar char="•"/>
              <a:tabLst/>
            </a:pPr>
            <a:r>
              <a:rPr lang="fr-FR" sz="1100" b="1" baseline="0" dirty="0" smtClean="0">
                <a:latin typeface="Century Gothic" pitchFamily="34" charset="0"/>
                <a:cs typeface="Times New Roman" pitchFamily="18" charset="0"/>
              </a:rPr>
              <a:t>1530-1546</a:t>
            </a:r>
            <a:r>
              <a:rPr lang="fr-FR" sz="1100" baseline="0" dirty="0" smtClean="0">
                <a:latin typeface="Century Gothic" pitchFamily="34" charset="0"/>
                <a:cs typeface="Times New Roman" pitchFamily="18" charset="0"/>
              </a:rPr>
              <a:t> : Il vit à Wittenberg où</a:t>
            </a:r>
            <a:r>
              <a:rPr lang="fr-FR" sz="1100" dirty="0" smtClean="0">
                <a:latin typeface="Century Gothic" pitchFamily="34" charset="0"/>
                <a:cs typeface="Times New Roman" pitchFamily="18" charset="0"/>
              </a:rPr>
              <a:t> il continue d’exposer sa doctrine jusqu’à sa mort</a:t>
            </a:r>
            <a:endParaRPr kumimoji="0" lang="fr-FR" sz="1100" i="0" u="none" strike="noStrike" cap="none" normalizeH="0" baseline="0" dirty="0" smtClean="0">
              <a:ln>
                <a:noFill/>
              </a:ln>
              <a:solidFill>
                <a:schemeClr val="tx1"/>
              </a:solidFill>
              <a:latin typeface="Century Gothic" pitchFamily="34" charset="0"/>
              <a:cs typeface="Arial" pitchFamily="34" charset="0"/>
            </a:endParaRPr>
          </a:p>
        </p:txBody>
      </p:sp>
      <p:sp>
        <p:nvSpPr>
          <p:cNvPr id="48" name="Rectangle 47"/>
          <p:cNvSpPr/>
          <p:nvPr/>
        </p:nvSpPr>
        <p:spPr>
          <a:xfrm>
            <a:off x="3262541" y="3634040"/>
            <a:ext cx="5712558" cy="3139321"/>
          </a:xfrm>
          <a:prstGeom prst="rect">
            <a:avLst/>
          </a:prstGeom>
          <a:solidFill>
            <a:schemeClr val="bg1">
              <a:alpha val="49000"/>
            </a:schemeClr>
          </a:solidFill>
          <a:ln>
            <a:solidFill>
              <a:schemeClr val="bg2">
                <a:lumMod val="25000"/>
              </a:schemeClr>
            </a:solidFill>
          </a:ln>
        </p:spPr>
        <p:txBody>
          <a:bodyPr wrap="square">
            <a:spAutoFit/>
          </a:bodyPr>
          <a:lstStyle/>
          <a:p>
            <a:pPr algn="ctr"/>
            <a:r>
              <a:rPr lang="fr-FR" sz="1100" b="1" u="sng" cap="small" dirty="0" smtClean="0">
                <a:latin typeface="Century Gothic" pitchFamily="34" charset="0"/>
              </a:rPr>
              <a:t>La critique des indulgences</a:t>
            </a:r>
          </a:p>
          <a:p>
            <a:pPr algn="ctr"/>
            <a:r>
              <a:rPr lang="fr-FR" sz="1100" b="1" i="1" dirty="0" smtClean="0">
                <a:latin typeface="Century Gothic" pitchFamily="34" charset="0"/>
              </a:rPr>
              <a:t>Le 31 Octobre 1517, Luther affiche sur la porte de son Eglise à Wittenberg, en Saxe, un texte dans lequel il dénonce les scandales de l’Eglise de son temps</a:t>
            </a:r>
          </a:p>
          <a:p>
            <a:pPr algn="just"/>
            <a:r>
              <a:rPr lang="fr-FR" sz="1100" dirty="0" smtClean="0">
                <a:latin typeface="Century Gothic" pitchFamily="34" charset="0"/>
              </a:rPr>
              <a:t>« Les prédicateurs de l’indulgence sont dans l’erreur quand ils disent que les indulgences du pape délivrent l’homme de toutes les peines et le </a:t>
            </a:r>
            <a:r>
              <a:rPr lang="fr-FR" sz="1100" dirty="0">
                <a:latin typeface="Century Gothic" pitchFamily="34" charset="0"/>
              </a:rPr>
              <a:t>sauvent […]</a:t>
            </a:r>
            <a:endParaRPr lang="fr-FR" sz="1100" dirty="0" smtClean="0">
              <a:latin typeface="Century Gothic" pitchFamily="34" charset="0"/>
            </a:endParaRPr>
          </a:p>
          <a:p>
            <a:pPr algn="just"/>
            <a:r>
              <a:rPr lang="fr-FR" sz="1100" dirty="0" smtClean="0">
                <a:latin typeface="Century Gothic" pitchFamily="34" charset="0"/>
              </a:rPr>
              <a:t>Il faut enseigner aux chrétiens que celui qui, voyant son prochain dans la misère, le délaisse pour acheter des indulgences ne s’achètent pas l’indulgence du pape, mais l’indignation </a:t>
            </a:r>
            <a:r>
              <a:rPr lang="fr-FR" sz="1100" dirty="0">
                <a:latin typeface="Century Gothic" pitchFamily="34" charset="0"/>
              </a:rPr>
              <a:t>de Dieu […]</a:t>
            </a:r>
            <a:endParaRPr lang="fr-FR" sz="1100" dirty="0" smtClean="0">
              <a:latin typeface="Century Gothic" pitchFamily="34" charset="0"/>
            </a:endParaRPr>
          </a:p>
          <a:p>
            <a:pPr algn="just"/>
            <a:r>
              <a:rPr lang="fr-FR" sz="1100" dirty="0" smtClean="0">
                <a:latin typeface="Century Gothic" pitchFamily="34" charset="0"/>
              </a:rPr>
              <a:t>C’est faire injure à la parole de Dieu que d’employer dans un sermon autant et même plus de temps à prêcher les indulgences qu’à annoncer la parole </a:t>
            </a:r>
            <a:r>
              <a:rPr lang="fr-FR" sz="1100" dirty="0">
                <a:latin typeface="Century Gothic" pitchFamily="34" charset="0"/>
              </a:rPr>
              <a:t>de </a:t>
            </a:r>
            <a:r>
              <a:rPr lang="fr-FR" sz="1100" dirty="0" smtClean="0">
                <a:latin typeface="Century Gothic" pitchFamily="34" charset="0"/>
              </a:rPr>
              <a:t>Dieu […] </a:t>
            </a:r>
          </a:p>
          <a:p>
            <a:pPr algn="just"/>
            <a:r>
              <a:rPr lang="fr-FR" sz="1100" dirty="0" smtClean="0">
                <a:latin typeface="Century Gothic" pitchFamily="34" charset="0"/>
              </a:rPr>
              <a:t>Pourquoi le pape dont le sac est aujourd’hui plus gros que celui des plus riches, n’édifie-t-il pas au moins la nouvelle basilique Saint Pierre de Rome avec ses propres deniers, plutôt qu’avec l’argent de ses fidèles […]. </a:t>
            </a:r>
          </a:p>
          <a:p>
            <a:pPr algn="just"/>
            <a:r>
              <a:rPr lang="fr-FR" sz="1100" dirty="0" smtClean="0">
                <a:latin typeface="Century Gothic" pitchFamily="34" charset="0"/>
              </a:rPr>
              <a:t>Tout vrai chrétien vivant ou défunt, participe à tous les biens de l’Église par la grâce de Dieu et sans lettre d’indulgence. Le véritable trésor de l’Église, c’est le sacro-saint Evangile… »</a:t>
            </a:r>
          </a:p>
          <a:p>
            <a:pPr algn="r"/>
            <a:r>
              <a:rPr lang="fr-FR" sz="1100" b="1" i="1" dirty="0" smtClean="0">
                <a:latin typeface="Century Gothic" pitchFamily="34" charset="0"/>
              </a:rPr>
              <a:t>Extraits  des 95 thèses (1517)</a:t>
            </a:r>
            <a:endParaRPr lang="fr-FR" sz="1100" b="1" dirty="0">
              <a:latin typeface="Century Gothic" pitchFamily="34" charset="0"/>
            </a:endParaRPr>
          </a:p>
        </p:txBody>
      </p:sp>
      <p:sp>
        <p:nvSpPr>
          <p:cNvPr id="49" name="Rectangle 48"/>
          <p:cNvSpPr/>
          <p:nvPr/>
        </p:nvSpPr>
        <p:spPr>
          <a:xfrm>
            <a:off x="3262541" y="2322694"/>
            <a:ext cx="5712558" cy="1277273"/>
          </a:xfrm>
          <a:prstGeom prst="rect">
            <a:avLst/>
          </a:prstGeom>
          <a:solidFill>
            <a:schemeClr val="bg1">
              <a:lumMod val="65000"/>
            </a:schemeClr>
          </a:solidFill>
        </p:spPr>
        <p:txBody>
          <a:bodyPr wrap="square">
            <a:spAutoFit/>
          </a:bodyPr>
          <a:lstStyle/>
          <a:p>
            <a:pPr algn="ctr"/>
            <a:r>
              <a:rPr lang="fr-FR" sz="1100" b="1" u="sng" dirty="0" smtClean="0">
                <a:latin typeface="Century Gothic" pitchFamily="34" charset="0"/>
              </a:rPr>
              <a:t>Questions</a:t>
            </a:r>
            <a:r>
              <a:rPr lang="fr-FR" sz="1100" dirty="0" smtClean="0">
                <a:latin typeface="Century Gothic" pitchFamily="34" charset="0"/>
              </a:rPr>
              <a:t> (Biographie + extraits des 95 thèses)</a:t>
            </a:r>
          </a:p>
          <a:p>
            <a:pPr algn="just"/>
            <a:r>
              <a:rPr lang="fr-FR" sz="1100" b="1" dirty="0" smtClean="0">
                <a:latin typeface="Century Gothic" pitchFamily="34" charset="0"/>
              </a:rPr>
              <a:t>1</a:t>
            </a:r>
            <a:r>
              <a:rPr lang="fr-FR" sz="1100" dirty="0" smtClean="0">
                <a:latin typeface="Century Gothic" pitchFamily="34" charset="0"/>
              </a:rPr>
              <a:t>. En quoi consiste la pratique des indulgences ?</a:t>
            </a:r>
          </a:p>
          <a:p>
            <a:pPr algn="just"/>
            <a:r>
              <a:rPr lang="fr-FR" sz="1100" b="1" dirty="0" smtClean="0">
                <a:latin typeface="Century Gothic" pitchFamily="34" charset="0"/>
              </a:rPr>
              <a:t>2</a:t>
            </a:r>
            <a:r>
              <a:rPr lang="fr-FR" sz="1100" dirty="0" smtClean="0">
                <a:latin typeface="Century Gothic" pitchFamily="34" charset="0"/>
              </a:rPr>
              <a:t>. Qu’espèrent </a:t>
            </a:r>
            <a:r>
              <a:rPr lang="fr-FR" sz="1100" dirty="0">
                <a:latin typeface="Century Gothic" pitchFamily="34" charset="0"/>
              </a:rPr>
              <a:t>ceux qui achètent des </a:t>
            </a:r>
            <a:r>
              <a:rPr lang="fr-FR" sz="1100" dirty="0" smtClean="0">
                <a:latin typeface="Century Gothic" pitchFamily="34" charset="0"/>
              </a:rPr>
              <a:t>indulgences ? Qu’en </a:t>
            </a:r>
            <a:r>
              <a:rPr lang="fr-FR" sz="1100" dirty="0">
                <a:latin typeface="Century Gothic" pitchFamily="34" charset="0"/>
              </a:rPr>
              <a:t>pense </a:t>
            </a:r>
            <a:r>
              <a:rPr lang="fr-FR" sz="1100" dirty="0" smtClean="0">
                <a:latin typeface="Century Gothic" pitchFamily="34" charset="0"/>
              </a:rPr>
              <a:t>Luther ?</a:t>
            </a:r>
            <a:endParaRPr lang="fr-FR" sz="1100" dirty="0">
              <a:latin typeface="Century Gothic" pitchFamily="34" charset="0"/>
            </a:endParaRPr>
          </a:p>
          <a:p>
            <a:pPr algn="just"/>
            <a:r>
              <a:rPr lang="fr-FR" sz="1100" b="1" dirty="0" smtClean="0">
                <a:latin typeface="Century Gothic" pitchFamily="34" charset="0"/>
              </a:rPr>
              <a:t>3. </a:t>
            </a:r>
            <a:r>
              <a:rPr lang="fr-FR" sz="1100" dirty="0" smtClean="0">
                <a:latin typeface="Century Gothic" pitchFamily="34" charset="0"/>
              </a:rPr>
              <a:t>Qui </a:t>
            </a:r>
            <a:r>
              <a:rPr lang="fr-FR" sz="1100" dirty="0">
                <a:latin typeface="Century Gothic" pitchFamily="34" charset="0"/>
              </a:rPr>
              <a:t>cherche à «vendre» des </a:t>
            </a:r>
            <a:r>
              <a:rPr lang="fr-FR" sz="1100" dirty="0" smtClean="0">
                <a:latin typeface="Century Gothic" pitchFamily="34" charset="0"/>
              </a:rPr>
              <a:t>indulgences ? Pour </a:t>
            </a:r>
            <a:r>
              <a:rPr lang="fr-FR" sz="1100" dirty="0">
                <a:latin typeface="Century Gothic" pitchFamily="34" charset="0"/>
              </a:rPr>
              <a:t>quelles </a:t>
            </a:r>
            <a:r>
              <a:rPr lang="fr-FR" sz="1100" dirty="0" smtClean="0">
                <a:latin typeface="Century Gothic" pitchFamily="34" charset="0"/>
              </a:rPr>
              <a:t>raisons ? </a:t>
            </a:r>
            <a:r>
              <a:rPr lang="fr-FR" sz="1100" dirty="0">
                <a:latin typeface="Century Gothic" pitchFamily="34" charset="0"/>
              </a:rPr>
              <a:t>Qu’en pense </a:t>
            </a:r>
            <a:r>
              <a:rPr lang="fr-FR" sz="1100" dirty="0" smtClean="0">
                <a:latin typeface="Century Gothic" pitchFamily="34" charset="0"/>
              </a:rPr>
              <a:t>Luther ?</a:t>
            </a:r>
            <a:endParaRPr lang="fr-FR" sz="1100" dirty="0">
              <a:latin typeface="Century Gothic" pitchFamily="34" charset="0"/>
            </a:endParaRPr>
          </a:p>
          <a:p>
            <a:pPr algn="just"/>
            <a:r>
              <a:rPr lang="fr-FR" sz="1100" b="1" dirty="0" smtClean="0">
                <a:latin typeface="Century Gothic" pitchFamily="34" charset="0"/>
              </a:rPr>
              <a:t>4. </a:t>
            </a:r>
            <a:r>
              <a:rPr lang="fr-FR" sz="1100" dirty="0" smtClean="0">
                <a:latin typeface="Century Gothic" pitchFamily="34" charset="0"/>
              </a:rPr>
              <a:t>Pourquoi </a:t>
            </a:r>
            <a:r>
              <a:rPr lang="fr-FR" sz="1100" dirty="0">
                <a:latin typeface="Century Gothic" pitchFamily="34" charset="0"/>
              </a:rPr>
              <a:t>peut-on dire que les </a:t>
            </a:r>
            <a:r>
              <a:rPr lang="fr-FR" sz="1100" i="1" dirty="0">
                <a:latin typeface="Century Gothic" pitchFamily="34" charset="0"/>
              </a:rPr>
              <a:t>95 </a:t>
            </a:r>
            <a:r>
              <a:rPr lang="fr-FR" sz="1100" i="1" dirty="0" smtClean="0">
                <a:latin typeface="Century Gothic" pitchFamily="34" charset="0"/>
              </a:rPr>
              <a:t>thèses </a:t>
            </a:r>
            <a:r>
              <a:rPr lang="fr-FR" sz="1100" dirty="0" smtClean="0">
                <a:latin typeface="Century Gothic" pitchFamily="34" charset="0"/>
              </a:rPr>
              <a:t>ont entrainé une </a:t>
            </a:r>
            <a:r>
              <a:rPr lang="fr-FR" sz="1100" dirty="0">
                <a:latin typeface="Century Gothic" pitchFamily="34" charset="0"/>
              </a:rPr>
              <a:t>rupture entre Luther et le </a:t>
            </a:r>
            <a:r>
              <a:rPr lang="fr-FR" sz="1100" dirty="0" smtClean="0">
                <a:latin typeface="Century Gothic" pitchFamily="34" charset="0"/>
              </a:rPr>
              <a:t>Pape ?</a:t>
            </a:r>
            <a:endParaRPr lang="fr-FR" sz="1100" dirty="0">
              <a:latin typeface="Century Gothic" pitchFamily="34" charset="0"/>
            </a:endParaRPr>
          </a:p>
        </p:txBody>
      </p:sp>
      <p:sp>
        <p:nvSpPr>
          <p:cNvPr id="51" name="Rectangle 50"/>
          <p:cNvSpPr/>
          <p:nvPr/>
        </p:nvSpPr>
        <p:spPr>
          <a:xfrm>
            <a:off x="3262541" y="596620"/>
            <a:ext cx="5712558" cy="1692000"/>
          </a:xfrm>
          <a:prstGeom prst="rect">
            <a:avLst/>
          </a:prstGeom>
          <a:solidFill>
            <a:srgbClr val="FFCC99"/>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28600" indent="-228600" algn="just">
              <a:buAutoNum type="arabicPeriod"/>
            </a:pPr>
            <a:r>
              <a:rPr lang="fr-FR" sz="1100" dirty="0" smtClean="0">
                <a:solidFill>
                  <a:schemeClr val="tx1"/>
                </a:solidFill>
                <a:latin typeface="Century Gothic" pitchFamily="34" charset="0"/>
              </a:rPr>
              <a:t>Les indulgences consistent à acheter le pardon (rémission) de ses péchés</a:t>
            </a:r>
          </a:p>
          <a:p>
            <a:pPr marL="228600" indent="-228600" algn="just">
              <a:buAutoNum type="arabicPeriod"/>
            </a:pPr>
            <a:r>
              <a:rPr lang="fr-FR" sz="1100" dirty="0" smtClean="0">
                <a:solidFill>
                  <a:schemeClr val="tx1"/>
                </a:solidFill>
                <a:latin typeface="Century Gothic" pitchFamily="34" charset="0"/>
              </a:rPr>
              <a:t>Ce sont les fidèles qui achètent les indulgences, espérant ainsi obtenir leur salut. Pour Luther, seule la lecture de la Bible et la foi permettent d’accéder au Salut.</a:t>
            </a:r>
          </a:p>
          <a:p>
            <a:pPr marL="228600" indent="-228600" algn="just">
              <a:buAutoNum type="arabicPeriod"/>
            </a:pPr>
            <a:r>
              <a:rPr lang="fr-FR" sz="1100" dirty="0" smtClean="0">
                <a:solidFill>
                  <a:schemeClr val="tx1"/>
                </a:solidFill>
                <a:latin typeface="Century Gothic" pitchFamily="34" charset="0"/>
              </a:rPr>
              <a:t>Le Pape a institué cette pratique afin de  récolter de l’argent notamment pour la reconstruction de la Basilique Saint Pierre de Rome pour laquelle travaillent les plus grands artistes de la Renaissance.</a:t>
            </a:r>
          </a:p>
          <a:p>
            <a:pPr marL="228600" indent="-228600" algn="just">
              <a:buAutoNum type="arabicPeriod"/>
            </a:pPr>
            <a:r>
              <a:rPr lang="fr-FR" sz="1100" dirty="0" smtClean="0">
                <a:solidFill>
                  <a:schemeClr val="tx1"/>
                </a:solidFill>
                <a:latin typeface="Century Gothic" pitchFamily="34" charset="0"/>
              </a:rPr>
              <a:t>Luther critique ouvertement la Pape, représentant de Dieu sur terre. Refusant de se taire, il est excommunié (chassé de l’Eglise catholique) en 1521 après avoir refusé de renier ses idées.</a:t>
            </a:r>
            <a:endParaRPr lang="fr-FR" sz="1100" dirty="0">
              <a:solidFill>
                <a:schemeClr val="tx1"/>
              </a:solidFill>
              <a:latin typeface="Century Gothic" pitchFamily="34" charset="0"/>
            </a:endParaRPr>
          </a:p>
        </p:txBody>
      </p:sp>
    </p:spTree>
    <p:extLst>
      <p:ext uri="{BB962C8B-B14F-4D97-AF65-F5344CB8AC3E}">
        <p14:creationId xmlns:p14="http://schemas.microsoft.com/office/powerpoint/2010/main" val="2486588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fill="hold"/>
                                        <p:tgtEl>
                                          <p:spTgt spid="47"/>
                                        </p:tgtEl>
                                        <p:attrNameLst>
                                          <p:attrName>ppt_x</p:attrName>
                                        </p:attrNameLst>
                                      </p:cBhvr>
                                      <p:tavLst>
                                        <p:tav tm="0">
                                          <p:val>
                                            <p:strVal val="0-#ppt_w/2"/>
                                          </p:val>
                                        </p:tav>
                                        <p:tav tm="100000">
                                          <p:val>
                                            <p:strVal val="#ppt_x"/>
                                          </p:val>
                                        </p:tav>
                                      </p:tavLst>
                                    </p:anim>
                                    <p:anim calcmode="lin" valueType="num">
                                      <p:cBhvr additive="base">
                                        <p:cTn id="19" dur="500" fill="hold"/>
                                        <p:tgtEl>
                                          <p:spTgt spid="4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Top)">
                                      <p:cBhvr>
                                        <p:cTn id="23" dur="1000"/>
                                        <p:tgtEl>
                                          <p:spTgt spid="4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
                                            <p:bg/>
                                          </p:spTgt>
                                        </p:tgtEl>
                                        <p:attrNameLst>
                                          <p:attrName>style.visibility</p:attrName>
                                        </p:attrNameLst>
                                      </p:cBhvr>
                                      <p:to>
                                        <p:strVal val="visible"/>
                                      </p:to>
                                    </p:set>
                                    <p:animEffect transition="in" filter="wipe(left)">
                                      <p:cBhvr>
                                        <p:cTn id="32" dur="500"/>
                                        <p:tgtEl>
                                          <p:spTgt spid="51">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
                                            <p:txEl>
                                              <p:pRg st="0" end="0"/>
                                            </p:txEl>
                                          </p:spTgt>
                                        </p:tgtEl>
                                        <p:attrNameLst>
                                          <p:attrName>style.visibility</p:attrName>
                                        </p:attrNameLst>
                                      </p:cBhvr>
                                      <p:to>
                                        <p:strVal val="visible"/>
                                      </p:to>
                                    </p:set>
                                    <p:animEffect transition="in" filter="wipe(left)">
                                      <p:cBhvr>
                                        <p:cTn id="37" dur="500"/>
                                        <p:tgtEl>
                                          <p:spTgt spid="5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1">
                                            <p:txEl>
                                              <p:pRg st="1" end="1"/>
                                            </p:txEl>
                                          </p:spTgt>
                                        </p:tgtEl>
                                        <p:attrNameLst>
                                          <p:attrName>style.visibility</p:attrName>
                                        </p:attrNameLst>
                                      </p:cBhvr>
                                      <p:to>
                                        <p:strVal val="visible"/>
                                      </p:to>
                                    </p:set>
                                    <p:animEffect transition="in" filter="wipe(left)">
                                      <p:cBhvr>
                                        <p:cTn id="42" dur="500"/>
                                        <p:tgtEl>
                                          <p:spTgt spid="5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1">
                                            <p:txEl>
                                              <p:pRg st="2" end="2"/>
                                            </p:txEl>
                                          </p:spTgt>
                                        </p:tgtEl>
                                        <p:attrNameLst>
                                          <p:attrName>style.visibility</p:attrName>
                                        </p:attrNameLst>
                                      </p:cBhvr>
                                      <p:to>
                                        <p:strVal val="visible"/>
                                      </p:to>
                                    </p:set>
                                    <p:animEffect transition="in" filter="wipe(left)">
                                      <p:cBhvr>
                                        <p:cTn id="47" dur="500"/>
                                        <p:tgtEl>
                                          <p:spTgt spid="5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1">
                                            <p:txEl>
                                              <p:pRg st="3" end="3"/>
                                            </p:txEl>
                                          </p:spTgt>
                                        </p:tgtEl>
                                        <p:attrNameLst>
                                          <p:attrName>style.visibility</p:attrName>
                                        </p:attrNameLst>
                                      </p:cBhvr>
                                      <p:to>
                                        <p:strVal val="visible"/>
                                      </p:to>
                                    </p:set>
                                    <p:animEffect transition="in" filter="wipe(left)">
                                      <p:cBhvr>
                                        <p:cTn id="52" dur="500"/>
                                        <p:tgtEl>
                                          <p:spTgt spid="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7" grpId="0" animBg="1"/>
      <p:bldP spid="48" grpId="0" animBg="1"/>
      <p:bldP spid="49" grpId="0" animBg="1"/>
      <p:bldP spid="5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Pentagone 4"/>
          <p:cNvSpPr/>
          <p:nvPr/>
        </p:nvSpPr>
        <p:spPr>
          <a:xfrm>
            <a:off x="71422" y="857232"/>
            <a:ext cx="9001156" cy="3214710"/>
          </a:xfrm>
          <a:prstGeom prst="homePlate">
            <a:avLst>
              <a:gd name="adj" fmla="val 1518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ZoneTexte 5"/>
          <p:cNvSpPr txBox="1"/>
          <p:nvPr/>
        </p:nvSpPr>
        <p:spPr>
          <a:xfrm>
            <a:off x="89742" y="571480"/>
            <a:ext cx="8911414" cy="369332"/>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latin typeface="Viner Hand ITC" pitchFamily="66" charset="0"/>
              </a:rPr>
              <a:t>1450			1500			1550		              1600</a:t>
            </a:r>
            <a:endParaRPr lang="fr-FR" b="1" dirty="0">
              <a:effectLst>
                <a:outerShdw blurRad="38100" dist="38100" dir="2700000" algn="tl">
                  <a:srgbClr val="000000">
                    <a:alpha val="43137"/>
                  </a:srgbClr>
                </a:outerShdw>
              </a:effectLst>
              <a:latin typeface="Viner Hand ITC" pitchFamily="66" charset="0"/>
            </a:endParaRPr>
          </a:p>
        </p:txBody>
      </p:sp>
      <p:sp>
        <p:nvSpPr>
          <p:cNvPr id="8" name="Forme libre 7"/>
          <p:cNvSpPr/>
          <p:nvPr/>
        </p:nvSpPr>
        <p:spPr>
          <a:xfrm>
            <a:off x="72000" y="835200"/>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FF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orme libre 8"/>
          <p:cNvSpPr/>
          <p:nvPr/>
        </p:nvSpPr>
        <p:spPr>
          <a:xfrm flipV="1">
            <a:off x="71438" y="2462217"/>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6633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71406" y="2428868"/>
            <a:ext cx="9000000" cy="1588"/>
          </a:xfrm>
          <a:prstGeom prst="line">
            <a:avLst/>
          </a:prstGeom>
          <a:ln w="101600">
            <a:solidFill>
              <a:srgbClr val="663300"/>
            </a:solidFill>
          </a:ln>
        </p:spPr>
        <p:style>
          <a:lnRef idx="3">
            <a:schemeClr val="accent2"/>
          </a:lnRef>
          <a:fillRef idx="0">
            <a:schemeClr val="accent2"/>
          </a:fillRef>
          <a:effectRef idx="2">
            <a:schemeClr val="accent2"/>
          </a:effectRef>
          <a:fontRef idx="minor">
            <a:schemeClr val="tx1"/>
          </a:fontRef>
        </p:style>
      </p:cxnSp>
      <p:sp>
        <p:nvSpPr>
          <p:cNvPr id="22" name="Ellipse 21"/>
          <p:cNvSpPr/>
          <p:nvPr/>
        </p:nvSpPr>
        <p:spPr>
          <a:xfrm>
            <a:off x="571472" y="1284736"/>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3" name="ZoneTexte 22"/>
          <p:cNvSpPr txBox="1"/>
          <p:nvPr/>
        </p:nvSpPr>
        <p:spPr>
          <a:xfrm>
            <a:off x="142844" y="1464878"/>
            <a:ext cx="1071570" cy="769441"/>
          </a:xfrm>
          <a:prstGeom prst="rect">
            <a:avLst/>
          </a:prstGeom>
          <a:noFill/>
          <a:ln>
            <a:solidFill>
              <a:schemeClr val="bg2">
                <a:lumMod val="25000"/>
              </a:schemeClr>
            </a:solidFill>
          </a:ln>
        </p:spPr>
        <p:txBody>
          <a:bodyPr wrap="square" rtlCol="0">
            <a:spAutoFit/>
          </a:bodyPr>
          <a:lstStyle/>
          <a:p>
            <a:pPr algn="ctr"/>
            <a:r>
              <a:rPr lang="fr-FR" sz="1100" b="1" u="sng" dirty="0" smtClean="0">
                <a:latin typeface="Century Gothic" pitchFamily="34" charset="0"/>
              </a:rPr>
              <a:t>1455</a:t>
            </a:r>
            <a:r>
              <a:rPr lang="fr-FR" sz="1100" b="1" dirty="0" smtClean="0">
                <a:latin typeface="Century Gothic" pitchFamily="34" charset="0"/>
              </a:rPr>
              <a:t> </a:t>
            </a:r>
          </a:p>
          <a:p>
            <a:pPr algn="ctr"/>
            <a:r>
              <a:rPr lang="fr-FR" sz="1100" b="1" dirty="0" smtClean="0">
                <a:latin typeface="Century Gothic" pitchFamily="34" charset="0"/>
              </a:rPr>
              <a:t>Bible de Gutenberg</a:t>
            </a:r>
          </a:p>
          <a:p>
            <a:pPr algn="ctr"/>
            <a:r>
              <a:rPr lang="fr-FR" sz="1100" b="1" dirty="0" smtClean="0">
                <a:latin typeface="Century Gothic" pitchFamily="34" charset="0"/>
              </a:rPr>
              <a:t>(imprimerie)</a:t>
            </a:r>
            <a:endParaRPr lang="fr-FR" sz="1100" b="1" dirty="0">
              <a:latin typeface="Century Gothic" pitchFamily="34" charset="0"/>
            </a:endParaRPr>
          </a:p>
        </p:txBody>
      </p:sp>
      <p:sp>
        <p:nvSpPr>
          <p:cNvPr id="24" name="Rectangle 23"/>
          <p:cNvSpPr/>
          <p:nvPr/>
        </p:nvSpPr>
        <p:spPr>
          <a:xfrm>
            <a:off x="142844" y="4214818"/>
            <a:ext cx="2304000" cy="2520000"/>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p:cNvCxnSpPr/>
          <p:nvPr/>
        </p:nvCxnSpPr>
        <p:spPr>
          <a:xfrm>
            <a:off x="500034" y="1141396"/>
            <a:ext cx="3780000" cy="1588"/>
          </a:xfrm>
          <a:prstGeom prst="line">
            <a:avLst/>
          </a:prstGeom>
          <a:ln>
            <a:solidFill>
              <a:schemeClr val="accent2">
                <a:lumMod val="75000"/>
              </a:schemeClr>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29" name="ZoneTexte 28"/>
          <p:cNvSpPr txBox="1"/>
          <p:nvPr/>
        </p:nvSpPr>
        <p:spPr>
          <a:xfrm>
            <a:off x="500034" y="922034"/>
            <a:ext cx="3714776" cy="261610"/>
          </a:xfrm>
          <a:prstGeom prst="rect">
            <a:avLst/>
          </a:prstGeom>
          <a:noFill/>
        </p:spPr>
        <p:txBody>
          <a:bodyPr wrap="square" rtlCol="0">
            <a:spAutoFit/>
          </a:bodyPr>
          <a:lstStyle/>
          <a:p>
            <a:pPr algn="ctr"/>
            <a:r>
              <a:rPr lang="fr-FR" sz="1100" b="1" cap="small" dirty="0" smtClean="0">
                <a:latin typeface="Century Gothic" pitchFamily="34" charset="0"/>
              </a:rPr>
              <a:t>Léonard de Vinci (1452-1519)</a:t>
            </a:r>
            <a:endParaRPr lang="fr-FR" sz="1100" b="1" cap="small" dirty="0">
              <a:latin typeface="Century Gothic" pitchFamily="34" charset="0"/>
            </a:endParaRPr>
          </a:p>
        </p:txBody>
      </p:sp>
      <p:cxnSp>
        <p:nvCxnSpPr>
          <p:cNvPr id="35" name="Connecteur droit 34"/>
          <p:cNvCxnSpPr/>
          <p:nvPr/>
        </p:nvCxnSpPr>
        <p:spPr>
          <a:xfrm>
            <a:off x="1643042" y="1428736"/>
            <a:ext cx="3240000" cy="1588"/>
          </a:xfrm>
          <a:prstGeom prst="line">
            <a:avLst/>
          </a:prstGeom>
          <a:ln>
            <a:solidFill>
              <a:schemeClr val="accent2">
                <a:lumMod val="75000"/>
              </a:schemeClr>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36" name="ZoneTexte 35"/>
          <p:cNvSpPr txBox="1"/>
          <p:nvPr/>
        </p:nvSpPr>
        <p:spPr>
          <a:xfrm>
            <a:off x="1714480" y="1214422"/>
            <a:ext cx="3143272" cy="261610"/>
          </a:xfrm>
          <a:prstGeom prst="rect">
            <a:avLst/>
          </a:prstGeom>
          <a:noFill/>
        </p:spPr>
        <p:txBody>
          <a:bodyPr wrap="square" rtlCol="0">
            <a:spAutoFit/>
          </a:bodyPr>
          <a:lstStyle/>
          <a:p>
            <a:pPr algn="ctr"/>
            <a:r>
              <a:rPr lang="fr-FR" sz="1100" b="1" cap="small" dirty="0" smtClean="0">
                <a:latin typeface="Century Gothic" pitchFamily="34" charset="0"/>
              </a:rPr>
              <a:t>Albrecht Dürer (1471-1528)</a:t>
            </a:r>
            <a:endParaRPr lang="fr-FR" sz="1100" b="1" cap="small" dirty="0">
              <a:latin typeface="Century Gothic" pitchFamily="34" charset="0"/>
            </a:endParaRPr>
          </a:p>
        </p:txBody>
      </p:sp>
      <p:sp>
        <p:nvSpPr>
          <p:cNvPr id="42" name="ZoneTexte 41"/>
          <p:cNvSpPr txBox="1"/>
          <p:nvPr/>
        </p:nvSpPr>
        <p:spPr>
          <a:xfrm>
            <a:off x="1928794" y="1500174"/>
            <a:ext cx="4572032" cy="261610"/>
          </a:xfrm>
          <a:prstGeom prst="rect">
            <a:avLst/>
          </a:prstGeom>
          <a:noFill/>
        </p:spPr>
        <p:txBody>
          <a:bodyPr wrap="square" rtlCol="0">
            <a:spAutoFit/>
          </a:bodyPr>
          <a:lstStyle/>
          <a:p>
            <a:pPr algn="ctr"/>
            <a:r>
              <a:rPr lang="fr-FR" sz="1100" b="1" cap="small" dirty="0" smtClean="0">
                <a:latin typeface="Century Gothic" pitchFamily="34" charset="0"/>
              </a:rPr>
              <a:t>Michel Ange (1475-1564)</a:t>
            </a:r>
            <a:endParaRPr lang="fr-FR" sz="1100" b="1" cap="small" dirty="0">
              <a:latin typeface="Century Gothic" pitchFamily="34" charset="0"/>
            </a:endParaRPr>
          </a:p>
        </p:txBody>
      </p:sp>
      <p:cxnSp>
        <p:nvCxnSpPr>
          <p:cNvPr id="43" name="Connecteur droit 42"/>
          <p:cNvCxnSpPr/>
          <p:nvPr/>
        </p:nvCxnSpPr>
        <p:spPr>
          <a:xfrm>
            <a:off x="1857356" y="1712900"/>
            <a:ext cx="4680000" cy="1588"/>
          </a:xfrm>
          <a:prstGeom prst="line">
            <a:avLst/>
          </a:prstGeom>
          <a:ln>
            <a:solidFill>
              <a:schemeClr val="accent2">
                <a:lumMod val="75000"/>
              </a:schemeClr>
            </a:solidFill>
            <a:headEnd type="oval"/>
            <a:tailEnd type="oval"/>
          </a:ln>
        </p:spPr>
        <p:style>
          <a:lnRef idx="3">
            <a:schemeClr val="accent2"/>
          </a:lnRef>
          <a:fillRef idx="0">
            <a:schemeClr val="accent2"/>
          </a:fillRef>
          <a:effectRef idx="2">
            <a:schemeClr val="accent2"/>
          </a:effectRef>
          <a:fontRef idx="minor">
            <a:schemeClr val="tx1"/>
          </a:fontRef>
        </p:style>
      </p:cxnSp>
      <p:cxnSp>
        <p:nvCxnSpPr>
          <p:cNvPr id="48" name="Connecteur droit 47"/>
          <p:cNvCxnSpPr/>
          <p:nvPr/>
        </p:nvCxnSpPr>
        <p:spPr>
          <a:xfrm>
            <a:off x="1357290" y="2000240"/>
            <a:ext cx="3780000" cy="1588"/>
          </a:xfrm>
          <a:prstGeom prst="line">
            <a:avLst/>
          </a:prstGeom>
          <a:ln>
            <a:solidFill>
              <a:schemeClr val="accent5">
                <a:lumMod val="50000"/>
              </a:schemeClr>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49" name="ZoneTexte 48"/>
          <p:cNvSpPr txBox="1"/>
          <p:nvPr/>
        </p:nvSpPr>
        <p:spPr>
          <a:xfrm>
            <a:off x="1428728" y="1779290"/>
            <a:ext cx="3643338" cy="261610"/>
          </a:xfrm>
          <a:prstGeom prst="rect">
            <a:avLst/>
          </a:prstGeom>
          <a:noFill/>
        </p:spPr>
        <p:txBody>
          <a:bodyPr wrap="square" rtlCol="0">
            <a:spAutoFit/>
          </a:bodyPr>
          <a:lstStyle/>
          <a:p>
            <a:pPr algn="ctr"/>
            <a:r>
              <a:rPr lang="fr-FR" sz="1100" b="1" cap="small" dirty="0" smtClean="0">
                <a:latin typeface="Century Gothic" pitchFamily="34" charset="0"/>
              </a:rPr>
              <a:t>Erasme (1469-1536)</a:t>
            </a:r>
            <a:endParaRPr lang="fr-FR" sz="1100" b="1" cap="small" dirty="0">
              <a:latin typeface="Century Gothic" pitchFamily="34" charset="0"/>
            </a:endParaRPr>
          </a:p>
        </p:txBody>
      </p:sp>
      <p:sp>
        <p:nvSpPr>
          <p:cNvPr id="34" name="Rectangle 33"/>
          <p:cNvSpPr/>
          <p:nvPr/>
        </p:nvSpPr>
        <p:spPr>
          <a:xfrm>
            <a:off x="4298401" y="58976"/>
            <a:ext cx="4845600" cy="382153"/>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38" name="Rectangle 37"/>
          <p:cNvSpPr/>
          <p:nvPr/>
        </p:nvSpPr>
        <p:spPr>
          <a:xfrm>
            <a:off x="4298401" y="38897"/>
            <a:ext cx="4845600"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Cadre chronologique</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31" name="Ellipse 30"/>
          <p:cNvSpPr/>
          <p:nvPr/>
        </p:nvSpPr>
        <p:spPr>
          <a:xfrm>
            <a:off x="4286248" y="2927810"/>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sz="1100">
              <a:latin typeface="Century Gothic" pitchFamily="34" charset="0"/>
            </a:endParaRPr>
          </a:p>
        </p:txBody>
      </p:sp>
      <p:sp>
        <p:nvSpPr>
          <p:cNvPr id="32" name="ZoneTexte 31"/>
          <p:cNvSpPr txBox="1"/>
          <p:nvPr/>
        </p:nvSpPr>
        <p:spPr>
          <a:xfrm>
            <a:off x="3857620" y="3107952"/>
            <a:ext cx="1044000" cy="769441"/>
          </a:xfrm>
          <a:prstGeom prst="rect">
            <a:avLst/>
          </a:prstGeom>
          <a:noFill/>
          <a:ln>
            <a:solidFill>
              <a:schemeClr val="tx1"/>
            </a:solidFill>
          </a:ln>
        </p:spPr>
        <p:txBody>
          <a:bodyPr wrap="square" rtlCol="0">
            <a:spAutoFit/>
          </a:bodyPr>
          <a:lstStyle/>
          <a:p>
            <a:pPr algn="ctr"/>
            <a:r>
              <a:rPr lang="fr-FR" sz="1100" b="1" u="sng" dirty="0" smtClean="0">
                <a:effectLst>
                  <a:outerShdw blurRad="38100" dist="38100" dir="2700000" algn="tl">
                    <a:srgbClr val="000000">
                      <a:alpha val="43137"/>
                    </a:srgbClr>
                  </a:outerShdw>
                </a:effectLst>
                <a:latin typeface="Century Gothic" pitchFamily="34" charset="0"/>
              </a:rPr>
              <a:t>1517 </a:t>
            </a:r>
          </a:p>
          <a:p>
            <a:pPr algn="ctr"/>
            <a:r>
              <a:rPr lang="fr-FR" sz="1100" b="1" dirty="0" smtClean="0">
                <a:latin typeface="Century Gothic" pitchFamily="34" charset="0"/>
              </a:rPr>
              <a:t> 95 thèses de Luther à Wittenberg</a:t>
            </a:r>
          </a:p>
        </p:txBody>
      </p:sp>
      <p:pic>
        <p:nvPicPr>
          <p:cNvPr id="33" name="Picture 43" descr="File:Luther46c.jpg"/>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000" y="4266000"/>
            <a:ext cx="2196000" cy="2412000"/>
          </a:xfrm>
          <a:prstGeom prst="rect">
            <a:avLst/>
          </a:prstGeom>
          <a:noFill/>
        </p:spPr>
      </p:pic>
      <p:sp>
        <p:nvSpPr>
          <p:cNvPr id="39" name="Rectangle 38"/>
          <p:cNvSpPr/>
          <p:nvPr/>
        </p:nvSpPr>
        <p:spPr>
          <a:xfrm>
            <a:off x="2571736" y="4572718"/>
            <a:ext cx="6372000" cy="1752339"/>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1100" b="1" u="sng" cap="small" dirty="0" smtClean="0">
                <a:solidFill>
                  <a:schemeClr val="tx1"/>
                </a:solidFill>
                <a:effectLst>
                  <a:outerShdw blurRad="38100" dist="38100" dir="2700000" algn="tl">
                    <a:srgbClr val="000000">
                      <a:alpha val="43137"/>
                    </a:srgbClr>
                  </a:outerShdw>
                </a:effectLst>
                <a:latin typeface="Century Gothic" pitchFamily="34" charset="0"/>
              </a:rPr>
              <a:t>Luther s’oppose au Pape sur la question des indulgences</a:t>
            </a:r>
            <a:r>
              <a:rPr lang="fr-FR" sz="1100" b="1" cap="small" dirty="0" smtClean="0">
                <a:solidFill>
                  <a:schemeClr val="tx1"/>
                </a:solidFill>
                <a:effectLst>
                  <a:outerShdw blurRad="38100" dist="38100" dir="2700000" algn="tl">
                    <a:srgbClr val="000000">
                      <a:alpha val="43137"/>
                    </a:srgbClr>
                  </a:outerShdw>
                </a:effectLst>
                <a:latin typeface="Century Gothic" pitchFamily="34" charset="0"/>
              </a:rPr>
              <a:t> </a:t>
            </a:r>
          </a:p>
          <a:p>
            <a:pPr algn="ctr"/>
            <a:r>
              <a:rPr lang="fr-FR" sz="1100" b="1" i="1" cap="small" dirty="0" smtClean="0">
                <a:solidFill>
                  <a:schemeClr val="tx1"/>
                </a:solidFill>
                <a:latin typeface="Century Gothic" pitchFamily="34" charset="0"/>
              </a:rPr>
              <a:t>(</a:t>
            </a:r>
            <a:r>
              <a:rPr lang="fr-FR" sz="1100" b="1" i="1" dirty="0" smtClean="0">
                <a:solidFill>
                  <a:schemeClr val="tx1"/>
                </a:solidFill>
                <a:latin typeface="Century Gothic" pitchFamily="34" charset="0"/>
              </a:rPr>
              <a:t>rémission totale ou partielle devant Dieu de la peine encourue en raison d'un péché</a:t>
            </a:r>
            <a:r>
              <a:rPr lang="fr-FR" sz="1100" b="1" dirty="0" smtClean="0">
                <a:solidFill>
                  <a:schemeClr val="tx1"/>
                </a:solidFill>
                <a:latin typeface="Century Gothic" pitchFamily="34" charset="0"/>
              </a:rPr>
              <a:t>)</a:t>
            </a:r>
          </a:p>
          <a:p>
            <a:pPr algn="ctr"/>
            <a:endParaRPr lang="fr-FR" sz="1100" b="1" u="sng" cap="small" dirty="0" smtClean="0">
              <a:solidFill>
                <a:schemeClr val="tx1"/>
              </a:solidFill>
              <a:effectLst>
                <a:outerShdw blurRad="38100" dist="38100" dir="2700000" algn="tl">
                  <a:srgbClr val="000000">
                    <a:alpha val="43137"/>
                  </a:srgbClr>
                </a:outerShdw>
              </a:effectLst>
              <a:latin typeface="Century Gothic" pitchFamily="34" charset="0"/>
            </a:endParaRPr>
          </a:p>
          <a:p>
            <a:pPr algn="ctr"/>
            <a:r>
              <a:rPr lang="fr-FR" sz="1100" b="1" u="sng" cap="small" dirty="0" smtClean="0">
                <a:solidFill>
                  <a:schemeClr val="tx1"/>
                </a:solidFill>
                <a:effectLst>
                  <a:outerShdw blurRad="38100" dist="38100" dir="2700000" algn="tl">
                    <a:srgbClr val="000000">
                      <a:alpha val="43137"/>
                    </a:srgbClr>
                  </a:outerShdw>
                </a:effectLst>
                <a:latin typeface="Century Gothic" pitchFamily="34" charset="0"/>
              </a:rPr>
              <a:t>Extraits des 95 thèses</a:t>
            </a:r>
          </a:p>
          <a:p>
            <a:pPr algn="just">
              <a:lnSpc>
                <a:spcPct val="150000"/>
              </a:lnSpc>
            </a:pPr>
            <a:r>
              <a:rPr lang="fr-FR" sz="1100" b="1" dirty="0" smtClean="0">
                <a:solidFill>
                  <a:schemeClr val="tx1"/>
                </a:solidFill>
                <a:latin typeface="Century Gothic" pitchFamily="34" charset="0"/>
              </a:rPr>
              <a:t>27. Ils prêchent des inventions humaines, ceux qui prétendent qu'aussitôt que l'argent résonne dans leur caisse, l'âme s'envole du Purgatoire.</a:t>
            </a:r>
          </a:p>
          <a:p>
            <a:pPr algn="just">
              <a:lnSpc>
                <a:spcPct val="150000"/>
              </a:lnSpc>
            </a:pPr>
            <a:r>
              <a:rPr lang="fr-FR" sz="1100" b="1" dirty="0" smtClean="0">
                <a:solidFill>
                  <a:schemeClr val="tx1"/>
                </a:solidFill>
                <a:latin typeface="Century Gothic" pitchFamily="34" charset="0"/>
              </a:rPr>
              <a:t>32. Ils seront éternellement damnés avec ceux qui les enseignent, ceux qui pensent que des lettres d'indulgences leur assurent le salut.</a:t>
            </a:r>
          </a:p>
        </p:txBody>
      </p:sp>
      <p:sp>
        <p:nvSpPr>
          <p:cNvPr id="40" name="Pentagone 39"/>
          <p:cNvSpPr/>
          <p:nvPr/>
        </p:nvSpPr>
        <p:spPr>
          <a:xfrm>
            <a:off x="4357686" y="2571744"/>
            <a:ext cx="4572032" cy="214314"/>
          </a:xfrm>
          <a:prstGeom prst="homePlate">
            <a:avLst/>
          </a:prstGeom>
          <a:solidFill>
            <a:schemeClr val="accent6">
              <a:lumMod val="60000"/>
              <a:lumOff val="40000"/>
            </a:schemeClr>
          </a:solidFill>
          <a:ln>
            <a:solidFill>
              <a:schemeClr val="bg2">
                <a:lumMod val="1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b="1" cap="small" dirty="0" smtClean="0">
                <a:solidFill>
                  <a:schemeClr val="tx1"/>
                </a:solidFill>
                <a:latin typeface="Century Gothic" pitchFamily="34" charset="0"/>
              </a:rPr>
              <a:t>Réforme Protestante</a:t>
            </a:r>
            <a:endParaRPr lang="fr-FR" sz="1100" b="1" cap="small" dirty="0">
              <a:solidFill>
                <a:schemeClr val="tx1"/>
              </a:solidFill>
              <a:latin typeface="Century Gothic" pitchFamily="34" charset="0"/>
            </a:endParaRPr>
          </a:p>
        </p:txBody>
      </p:sp>
    </p:spTree>
    <p:extLst>
      <p:ext uri="{BB962C8B-B14F-4D97-AF65-F5344CB8AC3E}">
        <p14:creationId xmlns:p14="http://schemas.microsoft.com/office/powerpoint/2010/main" val="6082802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2500"/>
                            </p:stCondLst>
                            <p:childTnLst>
                              <p:par>
                                <p:cTn id="15" presetID="2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edge">
                                      <p:cBhvr>
                                        <p:cTn id="17" dur="2000"/>
                                        <p:tgtEl>
                                          <p:spTgt spid="33"/>
                                        </p:tgtEl>
                                      </p:cBhvr>
                                    </p:animEffect>
                                  </p:childTnLst>
                                </p:cTn>
                              </p:par>
                            </p:childTnLst>
                          </p:cTn>
                        </p:par>
                        <p:par>
                          <p:cTn id="18" fill="hold">
                            <p:stCondLst>
                              <p:cond delay="45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2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1000" fill="hold"/>
                                        <p:tgtEl>
                                          <p:spTgt spid="40"/>
                                        </p:tgtEl>
                                        <p:attrNameLst>
                                          <p:attrName>ppt_x</p:attrName>
                                        </p:attrNameLst>
                                      </p:cBhvr>
                                      <p:tavLst>
                                        <p:tav tm="0">
                                          <p:val>
                                            <p:strVal val="#ppt_x-.2"/>
                                          </p:val>
                                        </p:tav>
                                        <p:tav tm="100000">
                                          <p:val>
                                            <p:strVal val="#ppt_x"/>
                                          </p:val>
                                        </p:tav>
                                      </p:tavLst>
                                    </p:anim>
                                    <p:anim calcmode="lin" valueType="num">
                                      <p:cBhvr>
                                        <p:cTn id="27"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845"/>
            <a:ext cx="9144000" cy="584775"/>
          </a:xfrm>
          <a:prstGeom prst="rect">
            <a:avLst/>
          </a:prstGeom>
        </p:spPr>
        <p:txBody>
          <a:bodyPr wrap="square">
            <a:spAutoFit/>
          </a:bodyPr>
          <a:lstStyle/>
          <a:p>
            <a:pPr algn="ctr"/>
            <a:r>
              <a:rPr lang="fr-FR"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III. </a:t>
            </a: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a:t>
            </a:r>
            <a:r>
              <a:rPr lang="fr-FR"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Nouveau rapport à Dieu</a:t>
            </a:r>
            <a:endPar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342900" indent="-342900" algn="ctr">
              <a:buFont typeface="+mj-lt"/>
              <a:buAutoNum type="alphaUcPeriod" startAt="2"/>
            </a:pPr>
            <a:r>
              <a:rPr lang="fr-FR" sz="1400" b="1" dirty="0">
                <a:solidFill>
                  <a:schemeClr val="accent2">
                    <a:lumMod val="50000"/>
                  </a:schemeClr>
                </a:solidFill>
                <a:latin typeface="Century Gothic" pitchFamily="34" charset="0"/>
              </a:rPr>
              <a:t>Point de </a:t>
            </a:r>
            <a:r>
              <a:rPr lang="fr-FR" sz="1400" b="1" dirty="0" smtClean="0">
                <a:solidFill>
                  <a:schemeClr val="accent2">
                    <a:lumMod val="50000"/>
                  </a:schemeClr>
                </a:solidFill>
                <a:latin typeface="Century Gothic" pitchFamily="34" charset="0"/>
              </a:rPr>
              <a:t>passage et d’ouverture </a:t>
            </a:r>
            <a:r>
              <a:rPr lang="fr-FR" sz="1400" b="1" dirty="0">
                <a:solidFill>
                  <a:schemeClr val="accent2">
                    <a:lumMod val="50000"/>
                  </a:schemeClr>
                </a:solidFill>
                <a:latin typeface="Century Gothic" pitchFamily="34" charset="0"/>
              </a:rPr>
              <a:t>: Luther ouvre le temps des réformes</a:t>
            </a:r>
          </a:p>
        </p:txBody>
      </p:sp>
      <p:sp>
        <p:nvSpPr>
          <p:cNvPr id="4" name="Rectangle 3"/>
          <p:cNvSpPr/>
          <p:nvPr/>
        </p:nvSpPr>
        <p:spPr>
          <a:xfrm>
            <a:off x="359469" y="3007747"/>
            <a:ext cx="4068000" cy="3631763"/>
          </a:xfrm>
          <a:prstGeom prst="rect">
            <a:avLst/>
          </a:prstGeom>
          <a:solidFill>
            <a:schemeClr val="bg1">
              <a:alpha val="49000"/>
            </a:schemeClr>
          </a:solidFill>
          <a:ln>
            <a:solidFill>
              <a:schemeClr val="bg2">
                <a:lumMod val="25000"/>
              </a:schemeClr>
            </a:solidFill>
          </a:ln>
        </p:spPr>
        <p:txBody>
          <a:bodyPr wrap="square">
            <a:spAutoFit/>
          </a:bodyPr>
          <a:lstStyle/>
          <a:p>
            <a:pPr algn="ctr"/>
            <a:r>
              <a:rPr lang="fr-FR" sz="1100" b="1" u="sng" cap="small" dirty="0" smtClean="0">
                <a:latin typeface="Century Gothic" pitchFamily="34" charset="0"/>
              </a:rPr>
              <a:t>La doctrine luthérienne</a:t>
            </a:r>
          </a:p>
          <a:p>
            <a:pPr algn="ctr"/>
            <a:r>
              <a:rPr lang="fr-FR" sz="1100" b="1" i="1" dirty="0" smtClean="0">
                <a:latin typeface="Century Gothic" pitchFamily="34" charset="0"/>
              </a:rPr>
              <a:t>Le 25 juin 1530, les princes luthériens présentent la doctrine de Luther à Charles Quint</a:t>
            </a:r>
          </a:p>
          <a:p>
            <a:pPr algn="just"/>
            <a:r>
              <a:rPr lang="fr-FR" sz="1100" dirty="0" smtClean="0">
                <a:latin typeface="Century Gothic" pitchFamily="34" charset="0"/>
              </a:rPr>
              <a:t>« Art 6 : il faut se garder de mettre sa confiance dans les œuvres et de vouloir mériter par elles la grâce de Dieu. Car c’est par la foi en Dieu que nous obtenons la rémission des péchés.</a:t>
            </a:r>
          </a:p>
          <a:p>
            <a:pPr algn="just"/>
            <a:r>
              <a:rPr lang="fr-FR" sz="1100" dirty="0" smtClean="0">
                <a:latin typeface="Century Gothic" pitchFamily="34" charset="0"/>
              </a:rPr>
              <a:t>Art 15 : Nous tenons pour contraires à l’Evangile les vœux monastiques</a:t>
            </a:r>
          </a:p>
          <a:p>
            <a:pPr algn="just"/>
            <a:r>
              <a:rPr lang="fr-FR" sz="1100" dirty="0" smtClean="0">
                <a:latin typeface="Century Gothic" pitchFamily="34" charset="0"/>
              </a:rPr>
              <a:t>Art 21 : On ne saurait prouver par l’Ecriture qu’on doit invoquer les saints ou implorer leurs secours. Car il n’y a qu’un seul réconciliateur entre Dieu et les hommes, Jésus-Christ qui est l’unique sauveur.</a:t>
            </a:r>
          </a:p>
          <a:p>
            <a:pPr algn="just"/>
            <a:r>
              <a:rPr lang="fr-FR" sz="1100" dirty="0" smtClean="0">
                <a:latin typeface="Century Gothic" pitchFamily="34" charset="0"/>
              </a:rPr>
              <a:t>Art 22 : on administrera aux laïques la communion sous les deux espèces</a:t>
            </a:r>
            <a:r>
              <a:rPr lang="fr-FR" sz="1100" baseline="30000" dirty="0" smtClean="0">
                <a:latin typeface="Century Gothic" pitchFamily="34" charset="0"/>
              </a:rPr>
              <a:t>1</a:t>
            </a:r>
            <a:r>
              <a:rPr lang="fr-FR" sz="1100" dirty="0" smtClean="0">
                <a:latin typeface="Century Gothic" pitchFamily="34" charset="0"/>
              </a:rPr>
              <a:t>, pour la bonne raison que tel est le commandement du Christ.</a:t>
            </a:r>
          </a:p>
          <a:p>
            <a:pPr algn="just"/>
            <a:r>
              <a:rPr lang="fr-FR" sz="1100" dirty="0" smtClean="0">
                <a:latin typeface="Century Gothic" pitchFamily="34" charset="0"/>
              </a:rPr>
              <a:t>Art 23 : le droit au mariage pour les prêtres et les ecclésiastiques est fondé sur la parole et le commandement de Dieu »</a:t>
            </a:r>
          </a:p>
          <a:p>
            <a:pPr algn="r"/>
            <a:r>
              <a:rPr lang="fr-FR" sz="1100" i="1" dirty="0" smtClean="0">
                <a:latin typeface="Century Gothic" pitchFamily="34" charset="0"/>
              </a:rPr>
              <a:t>Extraits  de la Confession d’Augsbourg(1580)</a:t>
            </a:r>
          </a:p>
          <a:p>
            <a:pPr algn="just"/>
            <a:r>
              <a:rPr lang="fr-FR" sz="1000" i="1" baseline="30000" dirty="0" smtClean="0">
                <a:latin typeface="Century Gothic" pitchFamily="34" charset="0"/>
              </a:rPr>
              <a:t>1. </a:t>
            </a:r>
            <a:r>
              <a:rPr lang="fr-FR" sz="1000" i="1" dirty="0" smtClean="0">
                <a:latin typeface="Century Gothic" pitchFamily="34" charset="0"/>
              </a:rPr>
              <a:t>Le pain et le vin</a:t>
            </a:r>
            <a:endParaRPr lang="fr-FR" sz="1000" dirty="0">
              <a:latin typeface="Century Gothic"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3903940785"/>
              </p:ext>
            </p:extLst>
          </p:nvPr>
        </p:nvGraphicFramePr>
        <p:xfrm>
          <a:off x="359682" y="596620"/>
          <a:ext cx="8424636" cy="2255582"/>
        </p:xfrm>
        <a:graphic>
          <a:graphicData uri="http://schemas.openxmlformats.org/drawingml/2006/table">
            <a:tbl>
              <a:tblPr firstRow="1" bandRow="1">
                <a:tableStyleId>{93296810-A885-4BE3-A3E7-6D5BEEA58F35}</a:tableStyleId>
              </a:tblPr>
              <a:tblGrid>
                <a:gridCol w="1685012"/>
                <a:gridCol w="3370024"/>
                <a:gridCol w="3369600"/>
              </a:tblGrid>
              <a:tr h="304862">
                <a:tc>
                  <a:txBody>
                    <a:bodyPr/>
                    <a:lstStyle/>
                    <a:p>
                      <a:endParaRPr lang="fr-FR" sz="1100" dirty="0">
                        <a:latin typeface="Century Gothic" pitchFamily="34" charset="0"/>
                      </a:endParaRPr>
                    </a:p>
                  </a:txBody>
                  <a:tcPr/>
                </a:tc>
                <a:tc>
                  <a:txBody>
                    <a:bodyPr/>
                    <a:lstStyle/>
                    <a:p>
                      <a:pPr algn="ctr"/>
                      <a:r>
                        <a:rPr lang="fr-FR" sz="1100" cap="small" baseline="0" dirty="0" smtClean="0">
                          <a:solidFill>
                            <a:schemeClr val="accent2">
                              <a:lumMod val="50000"/>
                            </a:schemeClr>
                          </a:solidFill>
                          <a:latin typeface="Century Gothic" pitchFamily="34" charset="0"/>
                        </a:rPr>
                        <a:t>Doctrine catholique</a:t>
                      </a:r>
                      <a:endParaRPr lang="fr-FR" sz="1100" cap="small" baseline="0" dirty="0">
                        <a:solidFill>
                          <a:schemeClr val="accent2">
                            <a:lumMod val="50000"/>
                          </a:schemeClr>
                        </a:solidFill>
                        <a:latin typeface="Century Gothic" pitchFamily="34" charset="0"/>
                      </a:endParaRPr>
                    </a:p>
                  </a:txBody>
                  <a:tcPr anchor="ctr"/>
                </a:tc>
                <a:tc>
                  <a:txBody>
                    <a:bodyPr/>
                    <a:lstStyle/>
                    <a:p>
                      <a:pPr algn="ctr"/>
                      <a:r>
                        <a:rPr lang="fr-FR" sz="1100" cap="small" baseline="0" dirty="0" smtClean="0">
                          <a:solidFill>
                            <a:schemeClr val="accent2">
                              <a:lumMod val="50000"/>
                            </a:schemeClr>
                          </a:solidFill>
                          <a:latin typeface="Century Gothic" pitchFamily="34" charset="0"/>
                        </a:rPr>
                        <a:t>Doctrine protestante</a:t>
                      </a:r>
                      <a:endParaRPr lang="fr-FR" sz="1100" cap="small" baseline="0" dirty="0">
                        <a:solidFill>
                          <a:schemeClr val="accent2">
                            <a:lumMod val="50000"/>
                          </a:schemeClr>
                        </a:solidFill>
                        <a:latin typeface="Century Gothic" pitchFamily="34" charset="0"/>
                      </a:endParaRPr>
                    </a:p>
                  </a:txBody>
                  <a:tcPr anchor="ctr"/>
                </a:tc>
              </a:tr>
              <a:tr h="331911">
                <a:tc>
                  <a:txBody>
                    <a:bodyPr/>
                    <a:lstStyle/>
                    <a:p>
                      <a:pPr algn="ctr"/>
                      <a:r>
                        <a:rPr lang="fr-FR" sz="1100" b="1" cap="small" dirty="0" smtClean="0">
                          <a:latin typeface="Century Gothic" pitchFamily="34" charset="0"/>
                        </a:rPr>
                        <a:t>Croyances,</a:t>
                      </a:r>
                      <a:r>
                        <a:rPr lang="fr-FR" sz="1100" b="1" cap="small" baseline="0" dirty="0" smtClean="0">
                          <a:latin typeface="Century Gothic" pitchFamily="34" charset="0"/>
                        </a:rPr>
                        <a:t> </a:t>
                      </a:r>
                    </a:p>
                    <a:p>
                      <a:pPr algn="ctr"/>
                      <a:r>
                        <a:rPr lang="fr-FR" sz="1100" b="1" cap="small" baseline="0" dirty="0" smtClean="0">
                          <a:latin typeface="Century Gothic" pitchFamily="34" charset="0"/>
                        </a:rPr>
                        <a:t>dogme</a:t>
                      </a:r>
                      <a:endParaRPr lang="fr-FR" sz="1100" b="1" cap="small" dirty="0">
                        <a:latin typeface="Century Gothic" pitchFamily="34" charset="0"/>
                      </a:endParaRPr>
                    </a:p>
                  </a:txBody>
                  <a:tcPr anchor="ctr"/>
                </a:tc>
                <a:tc>
                  <a:txBody>
                    <a:bodyPr/>
                    <a:lstStyle/>
                    <a:p>
                      <a:pPr algn="just"/>
                      <a:r>
                        <a:rPr lang="fr-FR" sz="1100" dirty="0" smtClean="0">
                          <a:latin typeface="Century Gothic" pitchFamily="34" charset="0"/>
                        </a:rPr>
                        <a:t>▪ Culte de la Vierge et des</a:t>
                      </a:r>
                      <a:r>
                        <a:rPr lang="fr-FR" sz="1100" baseline="0" dirty="0" smtClean="0">
                          <a:latin typeface="Century Gothic" pitchFamily="34" charset="0"/>
                        </a:rPr>
                        <a:t> </a:t>
                      </a:r>
                      <a:r>
                        <a:rPr lang="fr-FR" sz="1100" dirty="0" smtClean="0">
                          <a:latin typeface="Century Gothic" pitchFamily="34" charset="0"/>
                        </a:rPr>
                        <a:t>Saints</a:t>
                      </a:r>
                    </a:p>
                    <a:p>
                      <a:pPr algn="just"/>
                      <a:r>
                        <a:rPr lang="fr-FR" sz="1100" dirty="0" smtClean="0">
                          <a:latin typeface="Century Gothic" pitchFamily="34" charset="0"/>
                        </a:rPr>
                        <a:t>▪</a:t>
                      </a:r>
                      <a:r>
                        <a:rPr lang="fr-FR" sz="1100" baseline="0" dirty="0" smtClean="0">
                          <a:latin typeface="Century Gothic" pitchFamily="34" charset="0"/>
                        </a:rPr>
                        <a:t> </a:t>
                      </a:r>
                      <a:r>
                        <a:rPr lang="fr-FR" sz="1100" dirty="0" smtClean="0">
                          <a:latin typeface="Century Gothic" pitchFamily="34" charset="0"/>
                        </a:rPr>
                        <a:t>Salut par la foi et les bonnes</a:t>
                      </a:r>
                      <a:r>
                        <a:rPr lang="fr-FR" sz="1100" baseline="0" dirty="0" smtClean="0">
                          <a:latin typeface="Century Gothic" pitchFamily="34" charset="0"/>
                        </a:rPr>
                        <a:t> </a:t>
                      </a:r>
                      <a:r>
                        <a:rPr lang="fr-FR" sz="1100" dirty="0" smtClean="0">
                          <a:latin typeface="Century Gothic" pitchFamily="34" charset="0"/>
                        </a:rPr>
                        <a:t>actions (les œuvres)</a:t>
                      </a:r>
                      <a:endParaRPr lang="fr-FR" sz="1100" dirty="0">
                        <a:latin typeface="Century Gothic" pitchFamily="34" charset="0"/>
                      </a:endParaRPr>
                    </a:p>
                  </a:txBody>
                  <a:tcPr/>
                </a:tc>
                <a:tc>
                  <a:txBody>
                    <a:bodyPr/>
                    <a:lstStyle/>
                    <a:p>
                      <a:pPr algn="just"/>
                      <a:endParaRPr lang="fr-FR" sz="1100" dirty="0" smtClean="0">
                        <a:latin typeface="Century Gothic" pitchFamily="34" charset="0"/>
                      </a:endParaRPr>
                    </a:p>
                  </a:txBody>
                  <a:tcPr/>
                </a:tc>
              </a:tr>
              <a:tr h="331911">
                <a:tc>
                  <a:txBody>
                    <a:bodyPr/>
                    <a:lstStyle/>
                    <a:p>
                      <a:pPr algn="ctr"/>
                      <a:r>
                        <a:rPr lang="fr-FR" sz="1100" b="1" cap="small" dirty="0" smtClean="0">
                          <a:latin typeface="Century Gothic" pitchFamily="34" charset="0"/>
                        </a:rPr>
                        <a:t>Pratiques, </a:t>
                      </a:r>
                    </a:p>
                    <a:p>
                      <a:pPr algn="ctr"/>
                      <a:r>
                        <a:rPr lang="fr-FR" sz="1100" b="1" cap="small" dirty="0" smtClean="0">
                          <a:latin typeface="Century Gothic" pitchFamily="34" charset="0"/>
                        </a:rPr>
                        <a:t>cérémonies</a:t>
                      </a:r>
                      <a:endParaRPr lang="fr-FR" sz="1100" b="1" cap="small" dirty="0">
                        <a:latin typeface="Century Gothic" pitchFamily="34" charset="0"/>
                      </a:endParaRPr>
                    </a:p>
                  </a:txBody>
                  <a:tcPr anchor="ctr"/>
                </a:tc>
                <a:tc>
                  <a:txBody>
                    <a:bodyPr/>
                    <a:lstStyle/>
                    <a:p>
                      <a:pPr algn="just"/>
                      <a:r>
                        <a:rPr lang="fr-FR" sz="1100" dirty="0" smtClean="0">
                          <a:latin typeface="Century Gothic" pitchFamily="34" charset="0"/>
                        </a:rPr>
                        <a:t>▪ Messe en latin, dans une</a:t>
                      </a:r>
                      <a:r>
                        <a:rPr lang="fr-FR" sz="1100" baseline="0" dirty="0" smtClean="0">
                          <a:latin typeface="Century Gothic" pitchFamily="34" charset="0"/>
                        </a:rPr>
                        <a:t> </a:t>
                      </a:r>
                      <a:r>
                        <a:rPr lang="fr-FR" sz="1100" dirty="0" smtClean="0">
                          <a:latin typeface="Century Gothic" pitchFamily="34" charset="0"/>
                        </a:rPr>
                        <a:t>église</a:t>
                      </a:r>
                    </a:p>
                    <a:p>
                      <a:pPr algn="just"/>
                      <a:r>
                        <a:rPr lang="fr-FR" sz="1100" dirty="0" smtClean="0">
                          <a:latin typeface="Century Gothic" pitchFamily="34" charset="0"/>
                        </a:rPr>
                        <a:t>▪ Cérémonies fastueuses</a:t>
                      </a:r>
                    </a:p>
                    <a:p>
                      <a:pPr algn="just"/>
                      <a:r>
                        <a:rPr lang="fr-FR" sz="1100" dirty="0" smtClean="0">
                          <a:latin typeface="Century Gothic" pitchFamily="34" charset="0"/>
                        </a:rPr>
                        <a:t>▪ Sept sacrements</a:t>
                      </a:r>
                      <a:endParaRPr lang="fr-FR" sz="1100" dirty="0">
                        <a:latin typeface="Century Gothic" pitchFamily="34" charset="0"/>
                      </a:endParaRPr>
                    </a:p>
                  </a:txBody>
                  <a:tcPr/>
                </a:tc>
                <a:tc>
                  <a:txBody>
                    <a:bodyPr/>
                    <a:lstStyle/>
                    <a:p>
                      <a:endParaRPr lang="fr-FR" sz="1100" dirty="0" smtClean="0">
                        <a:latin typeface="Century Gothic" pitchFamily="34" charset="0"/>
                      </a:endParaRPr>
                    </a:p>
                    <a:p>
                      <a:endParaRPr lang="fr-FR" sz="1100" dirty="0" smtClean="0">
                        <a:latin typeface="Century Gothic" pitchFamily="34" charset="0"/>
                      </a:endParaRPr>
                    </a:p>
                    <a:p>
                      <a:endParaRPr lang="fr-FR" sz="1100" dirty="0" smtClean="0">
                        <a:latin typeface="Century Gothic" pitchFamily="34" charset="0"/>
                      </a:endParaRPr>
                    </a:p>
                    <a:p>
                      <a:endParaRPr lang="fr-FR" sz="1100" dirty="0">
                        <a:latin typeface="Century Gothic" pitchFamily="34" charset="0"/>
                      </a:endParaRPr>
                    </a:p>
                  </a:txBody>
                  <a:tcPr/>
                </a:tc>
              </a:tr>
              <a:tr h="331911">
                <a:tc>
                  <a:txBody>
                    <a:bodyPr/>
                    <a:lstStyle/>
                    <a:p>
                      <a:pPr algn="ctr"/>
                      <a:r>
                        <a:rPr lang="fr-FR" sz="1100" b="1" cap="small" dirty="0" smtClean="0">
                          <a:latin typeface="Century Gothic" pitchFamily="34" charset="0"/>
                        </a:rPr>
                        <a:t>Organisation de l’Eglise</a:t>
                      </a:r>
                      <a:endParaRPr lang="fr-FR" sz="1100" b="1" cap="small" dirty="0">
                        <a:latin typeface="Century Gothic" pitchFamily="34" charset="0"/>
                      </a:endParaRPr>
                    </a:p>
                  </a:txBody>
                  <a:tcPr anchor="ctr"/>
                </a:tc>
                <a:tc>
                  <a:txBody>
                    <a:bodyPr/>
                    <a:lstStyle/>
                    <a:p>
                      <a:pPr algn="just"/>
                      <a:r>
                        <a:rPr lang="fr-FR" sz="1100" dirty="0" smtClean="0">
                          <a:latin typeface="Century Gothic" pitchFamily="34" charset="0"/>
                        </a:rPr>
                        <a:t>▪ Le pape dirige l’Eglise</a:t>
                      </a:r>
                    </a:p>
                    <a:p>
                      <a:pPr algn="just"/>
                      <a:r>
                        <a:rPr lang="fr-FR" sz="1100" dirty="0" smtClean="0">
                          <a:latin typeface="Century Gothic" pitchFamily="34" charset="0"/>
                        </a:rPr>
                        <a:t>▪ Evêques et prêtres</a:t>
                      </a:r>
                      <a:r>
                        <a:rPr lang="fr-FR" sz="1100" baseline="0" dirty="0" smtClean="0">
                          <a:latin typeface="Century Gothic" pitchFamily="34" charset="0"/>
                        </a:rPr>
                        <a:t> </a:t>
                      </a:r>
                      <a:r>
                        <a:rPr lang="fr-FR" sz="1100" dirty="0" smtClean="0">
                          <a:latin typeface="Century Gothic" pitchFamily="34" charset="0"/>
                        </a:rPr>
                        <a:t>célibataires, qui seuls peuvent</a:t>
                      </a:r>
                      <a:r>
                        <a:rPr lang="fr-FR" sz="1100" baseline="0" dirty="0" smtClean="0">
                          <a:latin typeface="Century Gothic" pitchFamily="34" charset="0"/>
                        </a:rPr>
                        <a:t> </a:t>
                      </a:r>
                      <a:r>
                        <a:rPr lang="fr-FR" sz="1100" dirty="0" smtClean="0">
                          <a:latin typeface="Century Gothic" pitchFamily="34" charset="0"/>
                        </a:rPr>
                        <a:t>lire la Bible</a:t>
                      </a:r>
                      <a:endParaRPr lang="fr-FR" sz="1100" dirty="0">
                        <a:latin typeface="Century Gothic" pitchFamily="34" charset="0"/>
                      </a:endParaRPr>
                    </a:p>
                  </a:txBody>
                  <a:tcPr/>
                </a:tc>
                <a:tc>
                  <a:txBody>
                    <a:bodyPr/>
                    <a:lstStyle/>
                    <a:p>
                      <a:endParaRPr lang="fr-FR" sz="1100" dirty="0">
                        <a:latin typeface="Century Gothic" pitchFamily="34" charset="0"/>
                      </a:endParaRPr>
                    </a:p>
                  </a:txBody>
                  <a:tcPr/>
                </a:tc>
              </a:tr>
            </a:tbl>
          </a:graphicData>
        </a:graphic>
      </p:graphicFrame>
      <p:sp>
        <p:nvSpPr>
          <p:cNvPr id="9" name="Rectangle 8"/>
          <p:cNvSpPr/>
          <p:nvPr/>
        </p:nvSpPr>
        <p:spPr>
          <a:xfrm>
            <a:off x="4572000" y="3007747"/>
            <a:ext cx="4212530" cy="769441"/>
          </a:xfrm>
          <a:prstGeom prst="rect">
            <a:avLst/>
          </a:prstGeom>
          <a:solidFill>
            <a:schemeClr val="bg1">
              <a:lumMod val="65000"/>
            </a:schemeClr>
          </a:solidFill>
        </p:spPr>
        <p:txBody>
          <a:bodyPr wrap="square">
            <a:spAutoFit/>
          </a:bodyPr>
          <a:lstStyle/>
          <a:p>
            <a:pPr algn="ctr"/>
            <a:r>
              <a:rPr lang="fr-FR" sz="1100" b="1" u="sng" dirty="0" smtClean="0">
                <a:latin typeface="Century Gothic" pitchFamily="34" charset="0"/>
              </a:rPr>
              <a:t>Consigne</a:t>
            </a:r>
            <a:r>
              <a:rPr lang="fr-FR" sz="1100" dirty="0" smtClean="0">
                <a:latin typeface="Century Gothic" pitchFamily="34" charset="0"/>
              </a:rPr>
              <a:t> </a:t>
            </a:r>
          </a:p>
          <a:p>
            <a:pPr algn="ctr"/>
            <a:r>
              <a:rPr lang="fr-FR" sz="1100" dirty="0" smtClean="0">
                <a:latin typeface="Century Gothic" pitchFamily="34" charset="0"/>
              </a:rPr>
              <a:t>Complète le tableau  en utilisant les informations contenues dans le texte pour identifier les différences entre les doctrines chrétiennes et protestantes</a:t>
            </a:r>
            <a:endParaRPr lang="fr-FR" sz="1100" dirty="0">
              <a:latin typeface="Century Gothic" pitchFamily="34" charset="0"/>
            </a:endParaRPr>
          </a:p>
        </p:txBody>
      </p:sp>
      <p:sp>
        <p:nvSpPr>
          <p:cNvPr id="5" name="Rectangle 4"/>
          <p:cNvSpPr/>
          <p:nvPr/>
        </p:nvSpPr>
        <p:spPr>
          <a:xfrm>
            <a:off x="5414506" y="901482"/>
            <a:ext cx="3370024" cy="600164"/>
          </a:xfrm>
          <a:prstGeom prst="rect">
            <a:avLst/>
          </a:prstGeom>
        </p:spPr>
        <p:txBody>
          <a:bodyPr wrap="square">
            <a:spAutoFit/>
          </a:bodyPr>
          <a:lstStyle/>
          <a:p>
            <a:pPr lvl="0" algn="just"/>
            <a:r>
              <a:rPr lang="fr-FR" sz="1100" dirty="0">
                <a:solidFill>
                  <a:prstClr val="black"/>
                </a:solidFill>
                <a:latin typeface="Century Gothic" pitchFamily="34" charset="0"/>
              </a:rPr>
              <a:t>▪  Seul Jésus doit être prié (pas de culte des Saints)</a:t>
            </a:r>
          </a:p>
          <a:p>
            <a:pPr lvl="0" algn="just"/>
            <a:r>
              <a:rPr lang="fr-FR" sz="1100" dirty="0">
                <a:solidFill>
                  <a:prstClr val="black"/>
                </a:solidFill>
                <a:latin typeface="Century Gothic" pitchFamily="34" charset="0"/>
              </a:rPr>
              <a:t>▪  Salut obtenu par la foi seule</a:t>
            </a:r>
          </a:p>
        </p:txBody>
      </p:sp>
      <p:sp>
        <p:nvSpPr>
          <p:cNvPr id="6" name="Rectangle 5"/>
          <p:cNvSpPr/>
          <p:nvPr/>
        </p:nvSpPr>
        <p:spPr>
          <a:xfrm>
            <a:off x="5414506" y="1494501"/>
            <a:ext cx="3370024" cy="769441"/>
          </a:xfrm>
          <a:prstGeom prst="rect">
            <a:avLst/>
          </a:prstGeom>
        </p:spPr>
        <p:txBody>
          <a:bodyPr wrap="square">
            <a:spAutoFit/>
          </a:bodyPr>
          <a:lstStyle/>
          <a:p>
            <a:pPr lvl="0" algn="just"/>
            <a:r>
              <a:rPr lang="fr-FR" sz="1100" dirty="0">
                <a:solidFill>
                  <a:prstClr val="black"/>
                </a:solidFill>
                <a:latin typeface="Century Gothic" pitchFamily="34" charset="0"/>
              </a:rPr>
              <a:t>▪ Lecture de la Bible (traduite dans la langue nationale, accessible à tous), dans un temple</a:t>
            </a:r>
          </a:p>
          <a:p>
            <a:pPr lvl="0" algn="just"/>
            <a:r>
              <a:rPr lang="fr-FR" sz="1100" dirty="0">
                <a:solidFill>
                  <a:prstClr val="black"/>
                </a:solidFill>
                <a:latin typeface="Century Gothic" pitchFamily="34" charset="0"/>
              </a:rPr>
              <a:t>▪ Cérémonies simples</a:t>
            </a:r>
          </a:p>
          <a:p>
            <a:pPr lvl="0" algn="just"/>
            <a:r>
              <a:rPr lang="fr-FR" sz="1100" dirty="0">
                <a:solidFill>
                  <a:prstClr val="black"/>
                </a:solidFill>
                <a:latin typeface="Century Gothic" pitchFamily="34" charset="0"/>
              </a:rPr>
              <a:t>▪ Deux sacrements (baptême et communion)</a:t>
            </a:r>
          </a:p>
        </p:txBody>
      </p:sp>
      <p:sp>
        <p:nvSpPr>
          <p:cNvPr id="7" name="Rectangle 6"/>
          <p:cNvSpPr/>
          <p:nvPr/>
        </p:nvSpPr>
        <p:spPr>
          <a:xfrm>
            <a:off x="5414506" y="2263942"/>
            <a:ext cx="3370024" cy="600164"/>
          </a:xfrm>
          <a:prstGeom prst="rect">
            <a:avLst/>
          </a:prstGeom>
        </p:spPr>
        <p:txBody>
          <a:bodyPr wrap="square">
            <a:spAutoFit/>
          </a:bodyPr>
          <a:lstStyle/>
          <a:p>
            <a:pPr lvl="0" algn="just"/>
            <a:r>
              <a:rPr lang="fr-FR" sz="1100" dirty="0">
                <a:solidFill>
                  <a:prstClr val="black"/>
                </a:solidFill>
                <a:latin typeface="Century Gothic" pitchFamily="34" charset="0"/>
              </a:rPr>
              <a:t>▪ Refus de l’autorité du pape</a:t>
            </a:r>
          </a:p>
          <a:p>
            <a:pPr lvl="0" algn="just"/>
            <a:r>
              <a:rPr lang="fr-FR" sz="1100" dirty="0">
                <a:solidFill>
                  <a:prstClr val="black"/>
                </a:solidFill>
                <a:latin typeface="Century Gothic" pitchFamily="34" charset="0"/>
              </a:rPr>
              <a:t>▪ </a:t>
            </a:r>
            <a:r>
              <a:rPr lang="fr-FR" sz="1100" dirty="0" smtClean="0">
                <a:solidFill>
                  <a:prstClr val="black"/>
                </a:solidFill>
                <a:latin typeface="Century Gothic" pitchFamily="34" charset="0"/>
              </a:rPr>
              <a:t>Pasteurs : ils peuvent se </a:t>
            </a:r>
            <a:r>
              <a:rPr lang="fr-FR" sz="1100" dirty="0">
                <a:solidFill>
                  <a:prstClr val="black"/>
                </a:solidFill>
                <a:latin typeface="Century Gothic" pitchFamily="34" charset="0"/>
              </a:rPr>
              <a:t>marier </a:t>
            </a:r>
            <a:r>
              <a:rPr lang="fr-FR" sz="1100" dirty="0" smtClean="0">
                <a:solidFill>
                  <a:prstClr val="black"/>
                </a:solidFill>
                <a:latin typeface="Century Gothic" pitchFamily="34" charset="0"/>
              </a:rPr>
              <a:t>et guident les fidèles, </a:t>
            </a:r>
            <a:r>
              <a:rPr lang="fr-FR" sz="1100" dirty="0">
                <a:solidFill>
                  <a:prstClr val="black"/>
                </a:solidFill>
                <a:latin typeface="Century Gothic" pitchFamily="34" charset="0"/>
              </a:rPr>
              <a:t>invités à lire la Bible </a:t>
            </a:r>
            <a:r>
              <a:rPr lang="fr-FR" sz="1100" dirty="0" smtClean="0">
                <a:solidFill>
                  <a:prstClr val="black"/>
                </a:solidFill>
                <a:latin typeface="Century Gothic" pitchFamily="34" charset="0"/>
              </a:rPr>
              <a:t>par eux-mêmes</a:t>
            </a:r>
            <a:r>
              <a:rPr lang="fr-FR" sz="1100" dirty="0">
                <a:solidFill>
                  <a:prstClr val="black"/>
                </a:solidFill>
                <a:latin typeface="Century Gothic" pitchFamily="34" charset="0"/>
              </a:rPr>
              <a:t>.</a:t>
            </a:r>
          </a:p>
        </p:txBody>
      </p:sp>
      <p:pic>
        <p:nvPicPr>
          <p:cNvPr id="1026" name="Picture 2" descr="https://upload.wikimedia.org/wikipedia/commons/7/71/Augsburger-Reichsta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3850252"/>
            <a:ext cx="3390611" cy="278925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942025" y="3967607"/>
            <a:ext cx="1188000" cy="2554545"/>
          </a:xfrm>
          <a:prstGeom prst="rect">
            <a:avLst/>
          </a:prstGeom>
        </p:spPr>
        <p:txBody>
          <a:bodyPr wrap="square">
            <a:spAutoFit/>
          </a:bodyPr>
          <a:lstStyle/>
          <a:p>
            <a:pPr algn="ctr"/>
            <a:r>
              <a:rPr lang="fr-FR" sz="1000" dirty="0" smtClean="0">
                <a:latin typeface="Century Gothic" pitchFamily="34" charset="0"/>
                <a:sym typeface="Wingdings 3"/>
              </a:rPr>
              <a:t> </a:t>
            </a:r>
            <a:r>
              <a:rPr lang="fr-FR" sz="1000" dirty="0" smtClean="0">
                <a:latin typeface="Century Gothic" pitchFamily="34" charset="0"/>
              </a:rPr>
              <a:t>Le texte fut présenté à l’Empereur Charles Quin en 1530 à la diète d’Augsbourg par sept princes réformés. Réfuté, il </a:t>
            </a:r>
            <a:r>
              <a:rPr lang="fr-FR" sz="1000" dirty="0">
                <a:latin typeface="Century Gothic" pitchFamily="34" charset="0"/>
              </a:rPr>
              <a:t>fait proscrire la confession par la Diète, où les députés catholiques se trouvent en majorité.</a:t>
            </a:r>
          </a:p>
        </p:txBody>
      </p:sp>
    </p:spTree>
    <p:extLst>
      <p:ext uri="{BB962C8B-B14F-4D97-AF65-F5344CB8AC3E}">
        <p14:creationId xmlns:p14="http://schemas.microsoft.com/office/powerpoint/2010/main" val="28545835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heel(1)">
                                      <p:cBhvr>
                                        <p:cTn id="20" dur="2000"/>
                                        <p:tgtEl>
                                          <p:spTgt spid="1026"/>
                                        </p:tgtEl>
                                      </p:cBhvr>
                                    </p:animEffect>
                                  </p:childTnLst>
                                </p:cTn>
                              </p:par>
                            </p:childTnLst>
                          </p:cTn>
                        </p:par>
                        <p:par>
                          <p:cTn id="21" fill="hold">
                            <p:stCondLst>
                              <p:cond delay="4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left)">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left)">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ipe(left)">
                                      <p:cBhvr>
                                        <p:cTn id="50" dur="5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wipe(left)">
                                      <p:cBhvr>
                                        <p:cTn id="55" dur="500"/>
                                        <p:tgtEl>
                                          <p:spTgt spid="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1" end="1"/>
                                            </p:txEl>
                                          </p:spTgt>
                                        </p:tgtEl>
                                        <p:attrNameLst>
                                          <p:attrName>style.visibility</p:attrName>
                                        </p:attrNameLst>
                                      </p:cBhvr>
                                      <p:to>
                                        <p:strVal val="visible"/>
                                      </p:to>
                                    </p:set>
                                    <p:animEffect transition="in" filter="wipe(left)">
                                      <p:cBhvr>
                                        <p:cTn id="6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uiExpand="1" build="p"/>
      <p:bldP spid="6" grpId="0" uiExpand="1" build="p"/>
      <p:bldP spid="7" grpId="0" uiExpand="1"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845"/>
            <a:ext cx="9144000" cy="584775"/>
          </a:xfrm>
          <a:prstGeom prst="rect">
            <a:avLst/>
          </a:prstGeom>
        </p:spPr>
        <p:txBody>
          <a:bodyPr wrap="square">
            <a:spAutoFit/>
          </a:bodyPr>
          <a:lstStyle/>
          <a:p>
            <a:pPr algn="ctr"/>
            <a:r>
              <a:rPr lang="fr-FR"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III. </a:t>
            </a: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a:t>
            </a:r>
            <a:r>
              <a:rPr lang="fr-FR"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Nouveau rapport à Dieu</a:t>
            </a:r>
            <a:endPar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342900" indent="-342900" algn="ctr">
              <a:buFont typeface="+mj-lt"/>
              <a:buAutoNum type="alphaUcPeriod" startAt="2"/>
            </a:pPr>
            <a:r>
              <a:rPr lang="fr-FR" sz="1400" b="1" dirty="0">
                <a:solidFill>
                  <a:schemeClr val="accent2">
                    <a:lumMod val="50000"/>
                  </a:schemeClr>
                </a:solidFill>
                <a:latin typeface="Century Gothic" pitchFamily="34" charset="0"/>
              </a:rPr>
              <a:t>Point de </a:t>
            </a:r>
            <a:r>
              <a:rPr lang="fr-FR" sz="1400" b="1" dirty="0" smtClean="0">
                <a:solidFill>
                  <a:schemeClr val="accent2">
                    <a:lumMod val="50000"/>
                  </a:schemeClr>
                </a:solidFill>
                <a:latin typeface="Century Gothic" pitchFamily="34" charset="0"/>
              </a:rPr>
              <a:t>passage et d’ouverture </a:t>
            </a:r>
            <a:r>
              <a:rPr lang="fr-FR" sz="1400" b="1" dirty="0">
                <a:solidFill>
                  <a:schemeClr val="accent2">
                    <a:lumMod val="50000"/>
                  </a:schemeClr>
                </a:solidFill>
                <a:latin typeface="Century Gothic" pitchFamily="34" charset="0"/>
              </a:rPr>
              <a:t>: Luther ouvre le temps des réformes</a:t>
            </a:r>
          </a:p>
        </p:txBody>
      </p:sp>
      <p:graphicFrame>
        <p:nvGraphicFramePr>
          <p:cNvPr id="2" name="Tableau 1"/>
          <p:cNvGraphicFramePr>
            <a:graphicFrameLocks noGrp="1"/>
          </p:cNvGraphicFramePr>
          <p:nvPr>
            <p:extLst>
              <p:ext uri="{D42A27DB-BD31-4B8C-83A1-F6EECF244321}">
                <p14:modId xmlns:p14="http://schemas.microsoft.com/office/powerpoint/2010/main" val="355468554"/>
              </p:ext>
            </p:extLst>
          </p:nvPr>
        </p:nvGraphicFramePr>
        <p:xfrm>
          <a:off x="359682" y="596620"/>
          <a:ext cx="8424636" cy="2255582"/>
        </p:xfrm>
        <a:graphic>
          <a:graphicData uri="http://schemas.openxmlformats.org/drawingml/2006/table">
            <a:tbl>
              <a:tblPr firstRow="1" bandRow="1">
                <a:tableStyleId>{93296810-A885-4BE3-A3E7-6D5BEEA58F35}</a:tableStyleId>
              </a:tblPr>
              <a:tblGrid>
                <a:gridCol w="1685012"/>
                <a:gridCol w="3370024"/>
                <a:gridCol w="3369600"/>
              </a:tblGrid>
              <a:tr h="304862">
                <a:tc>
                  <a:txBody>
                    <a:bodyPr/>
                    <a:lstStyle/>
                    <a:p>
                      <a:endParaRPr lang="fr-FR" sz="1100" dirty="0">
                        <a:latin typeface="Century Gothic" pitchFamily="34" charset="0"/>
                      </a:endParaRPr>
                    </a:p>
                  </a:txBody>
                  <a:tcPr/>
                </a:tc>
                <a:tc>
                  <a:txBody>
                    <a:bodyPr/>
                    <a:lstStyle/>
                    <a:p>
                      <a:pPr algn="ctr"/>
                      <a:r>
                        <a:rPr lang="fr-FR" sz="1100" cap="small" baseline="0" dirty="0" smtClean="0">
                          <a:solidFill>
                            <a:schemeClr val="accent2">
                              <a:lumMod val="50000"/>
                            </a:schemeClr>
                          </a:solidFill>
                          <a:latin typeface="Century Gothic" pitchFamily="34" charset="0"/>
                        </a:rPr>
                        <a:t>Doctrine catholique</a:t>
                      </a:r>
                      <a:endParaRPr lang="fr-FR" sz="1100" cap="small" baseline="0" dirty="0">
                        <a:solidFill>
                          <a:schemeClr val="accent2">
                            <a:lumMod val="50000"/>
                          </a:schemeClr>
                        </a:solidFill>
                        <a:latin typeface="Century Gothic" pitchFamily="34" charset="0"/>
                      </a:endParaRPr>
                    </a:p>
                  </a:txBody>
                  <a:tcPr anchor="ctr"/>
                </a:tc>
                <a:tc>
                  <a:txBody>
                    <a:bodyPr/>
                    <a:lstStyle/>
                    <a:p>
                      <a:pPr algn="ctr"/>
                      <a:r>
                        <a:rPr lang="fr-FR" sz="1100" cap="small" baseline="0" dirty="0" smtClean="0">
                          <a:solidFill>
                            <a:schemeClr val="accent2">
                              <a:lumMod val="50000"/>
                            </a:schemeClr>
                          </a:solidFill>
                          <a:latin typeface="Century Gothic" pitchFamily="34" charset="0"/>
                        </a:rPr>
                        <a:t>Doctrine protestante</a:t>
                      </a:r>
                      <a:endParaRPr lang="fr-FR" sz="1100" cap="small" baseline="0" dirty="0">
                        <a:solidFill>
                          <a:schemeClr val="accent2">
                            <a:lumMod val="50000"/>
                          </a:schemeClr>
                        </a:solidFill>
                        <a:latin typeface="Century Gothic" pitchFamily="34" charset="0"/>
                      </a:endParaRPr>
                    </a:p>
                  </a:txBody>
                  <a:tcPr anchor="ctr"/>
                </a:tc>
              </a:tr>
              <a:tr h="331911">
                <a:tc>
                  <a:txBody>
                    <a:bodyPr/>
                    <a:lstStyle/>
                    <a:p>
                      <a:pPr algn="ctr"/>
                      <a:r>
                        <a:rPr lang="fr-FR" sz="1100" b="1" cap="small" dirty="0" smtClean="0">
                          <a:latin typeface="Century Gothic" pitchFamily="34" charset="0"/>
                        </a:rPr>
                        <a:t>Croyances,</a:t>
                      </a:r>
                      <a:r>
                        <a:rPr lang="fr-FR" sz="1100" b="1" cap="small" baseline="0" dirty="0" smtClean="0">
                          <a:latin typeface="Century Gothic" pitchFamily="34" charset="0"/>
                        </a:rPr>
                        <a:t> </a:t>
                      </a:r>
                    </a:p>
                    <a:p>
                      <a:pPr algn="ctr"/>
                      <a:r>
                        <a:rPr lang="fr-FR" sz="1100" b="1" cap="small" baseline="0" dirty="0" smtClean="0">
                          <a:latin typeface="Century Gothic" pitchFamily="34" charset="0"/>
                        </a:rPr>
                        <a:t>dogme</a:t>
                      </a:r>
                      <a:endParaRPr lang="fr-FR" sz="1100" b="1" cap="small" dirty="0">
                        <a:latin typeface="Century Gothic" pitchFamily="34" charset="0"/>
                      </a:endParaRPr>
                    </a:p>
                  </a:txBody>
                  <a:tcPr anchor="ctr"/>
                </a:tc>
                <a:tc>
                  <a:txBody>
                    <a:bodyPr/>
                    <a:lstStyle/>
                    <a:p>
                      <a:pPr algn="just"/>
                      <a:r>
                        <a:rPr lang="fr-FR" sz="1100" dirty="0" smtClean="0">
                          <a:latin typeface="Century Gothic" pitchFamily="34" charset="0"/>
                        </a:rPr>
                        <a:t>▪ Culte de la Vierge et des</a:t>
                      </a:r>
                      <a:r>
                        <a:rPr lang="fr-FR" sz="1100" baseline="0" dirty="0" smtClean="0">
                          <a:latin typeface="Century Gothic" pitchFamily="34" charset="0"/>
                        </a:rPr>
                        <a:t> </a:t>
                      </a:r>
                      <a:r>
                        <a:rPr lang="fr-FR" sz="1100" dirty="0" smtClean="0">
                          <a:latin typeface="Century Gothic" pitchFamily="34" charset="0"/>
                        </a:rPr>
                        <a:t>Saints</a:t>
                      </a:r>
                    </a:p>
                    <a:p>
                      <a:pPr algn="just"/>
                      <a:r>
                        <a:rPr lang="fr-FR" sz="1100" dirty="0" smtClean="0">
                          <a:latin typeface="Century Gothic" pitchFamily="34" charset="0"/>
                        </a:rPr>
                        <a:t>▪</a:t>
                      </a:r>
                      <a:r>
                        <a:rPr lang="fr-FR" sz="1100" baseline="0" dirty="0" smtClean="0">
                          <a:latin typeface="Century Gothic" pitchFamily="34" charset="0"/>
                        </a:rPr>
                        <a:t> </a:t>
                      </a:r>
                      <a:r>
                        <a:rPr lang="fr-FR" sz="1100" dirty="0" smtClean="0">
                          <a:latin typeface="Century Gothic" pitchFamily="34" charset="0"/>
                        </a:rPr>
                        <a:t>Salut par la foi et les bonnes</a:t>
                      </a:r>
                      <a:r>
                        <a:rPr lang="fr-FR" sz="1100" baseline="0" dirty="0" smtClean="0">
                          <a:latin typeface="Century Gothic" pitchFamily="34" charset="0"/>
                        </a:rPr>
                        <a:t> </a:t>
                      </a:r>
                      <a:r>
                        <a:rPr lang="fr-FR" sz="1100" dirty="0" smtClean="0">
                          <a:latin typeface="Century Gothic" pitchFamily="34" charset="0"/>
                        </a:rPr>
                        <a:t>actions (les œuvres)</a:t>
                      </a:r>
                      <a:endParaRPr lang="fr-FR" sz="1100" dirty="0">
                        <a:latin typeface="Century Gothic" pitchFamily="34" charset="0"/>
                      </a:endParaRPr>
                    </a:p>
                  </a:txBody>
                  <a:tcPr/>
                </a:tc>
                <a:tc>
                  <a:txBody>
                    <a:bodyPr/>
                    <a:lstStyle/>
                    <a:p>
                      <a:pPr algn="just"/>
                      <a:endParaRPr lang="fr-FR" sz="1100" dirty="0" smtClean="0">
                        <a:latin typeface="Century Gothic" pitchFamily="34" charset="0"/>
                      </a:endParaRPr>
                    </a:p>
                  </a:txBody>
                  <a:tcPr/>
                </a:tc>
              </a:tr>
              <a:tr h="331911">
                <a:tc>
                  <a:txBody>
                    <a:bodyPr/>
                    <a:lstStyle/>
                    <a:p>
                      <a:pPr algn="ctr"/>
                      <a:r>
                        <a:rPr lang="fr-FR" sz="1100" b="1" cap="small" dirty="0" smtClean="0">
                          <a:latin typeface="Century Gothic" pitchFamily="34" charset="0"/>
                        </a:rPr>
                        <a:t>Pratiques, </a:t>
                      </a:r>
                    </a:p>
                    <a:p>
                      <a:pPr algn="ctr"/>
                      <a:r>
                        <a:rPr lang="fr-FR" sz="1100" b="1" cap="small" dirty="0" smtClean="0">
                          <a:latin typeface="Century Gothic" pitchFamily="34" charset="0"/>
                        </a:rPr>
                        <a:t>cérémonies</a:t>
                      </a:r>
                      <a:endParaRPr lang="fr-FR" sz="1100" b="1" cap="small" dirty="0">
                        <a:latin typeface="Century Gothic" pitchFamily="34" charset="0"/>
                      </a:endParaRPr>
                    </a:p>
                  </a:txBody>
                  <a:tcPr anchor="ctr"/>
                </a:tc>
                <a:tc>
                  <a:txBody>
                    <a:bodyPr/>
                    <a:lstStyle/>
                    <a:p>
                      <a:pPr algn="just"/>
                      <a:r>
                        <a:rPr lang="fr-FR" sz="1100" dirty="0" smtClean="0">
                          <a:latin typeface="Century Gothic" pitchFamily="34" charset="0"/>
                        </a:rPr>
                        <a:t>▪ Messe en latin, dans une</a:t>
                      </a:r>
                      <a:r>
                        <a:rPr lang="fr-FR" sz="1100" baseline="0" dirty="0" smtClean="0">
                          <a:latin typeface="Century Gothic" pitchFamily="34" charset="0"/>
                        </a:rPr>
                        <a:t> </a:t>
                      </a:r>
                      <a:r>
                        <a:rPr lang="fr-FR" sz="1100" dirty="0" smtClean="0">
                          <a:latin typeface="Century Gothic" pitchFamily="34" charset="0"/>
                        </a:rPr>
                        <a:t>église</a:t>
                      </a:r>
                    </a:p>
                    <a:p>
                      <a:pPr algn="just"/>
                      <a:r>
                        <a:rPr lang="fr-FR" sz="1100" dirty="0" smtClean="0">
                          <a:latin typeface="Century Gothic" pitchFamily="34" charset="0"/>
                        </a:rPr>
                        <a:t>▪ Cérémonies fastueuses</a:t>
                      </a:r>
                    </a:p>
                    <a:p>
                      <a:pPr algn="just"/>
                      <a:r>
                        <a:rPr lang="fr-FR" sz="1100" dirty="0" smtClean="0">
                          <a:latin typeface="Century Gothic" pitchFamily="34" charset="0"/>
                        </a:rPr>
                        <a:t>▪ Sept sacrements</a:t>
                      </a:r>
                      <a:endParaRPr lang="fr-FR" sz="1100" dirty="0">
                        <a:latin typeface="Century Gothic" pitchFamily="34" charset="0"/>
                      </a:endParaRPr>
                    </a:p>
                  </a:txBody>
                  <a:tcPr/>
                </a:tc>
                <a:tc>
                  <a:txBody>
                    <a:bodyPr/>
                    <a:lstStyle/>
                    <a:p>
                      <a:endParaRPr lang="fr-FR" sz="1100" dirty="0" smtClean="0">
                        <a:latin typeface="Century Gothic" pitchFamily="34" charset="0"/>
                      </a:endParaRPr>
                    </a:p>
                    <a:p>
                      <a:endParaRPr lang="fr-FR" sz="1100" dirty="0" smtClean="0">
                        <a:latin typeface="Century Gothic" pitchFamily="34" charset="0"/>
                      </a:endParaRPr>
                    </a:p>
                    <a:p>
                      <a:endParaRPr lang="fr-FR" sz="1100" dirty="0" smtClean="0">
                        <a:latin typeface="Century Gothic" pitchFamily="34" charset="0"/>
                      </a:endParaRPr>
                    </a:p>
                    <a:p>
                      <a:endParaRPr lang="fr-FR" sz="1100" dirty="0">
                        <a:latin typeface="Century Gothic" pitchFamily="34" charset="0"/>
                      </a:endParaRPr>
                    </a:p>
                  </a:txBody>
                  <a:tcPr/>
                </a:tc>
              </a:tr>
              <a:tr h="331911">
                <a:tc>
                  <a:txBody>
                    <a:bodyPr/>
                    <a:lstStyle/>
                    <a:p>
                      <a:pPr algn="ctr"/>
                      <a:r>
                        <a:rPr lang="fr-FR" sz="1100" b="1" cap="small" dirty="0" smtClean="0">
                          <a:latin typeface="Century Gothic" pitchFamily="34" charset="0"/>
                        </a:rPr>
                        <a:t>Organisation de l’Eglise</a:t>
                      </a:r>
                      <a:endParaRPr lang="fr-FR" sz="1100" b="1" cap="small" dirty="0">
                        <a:latin typeface="Century Gothic" pitchFamily="34" charset="0"/>
                      </a:endParaRPr>
                    </a:p>
                  </a:txBody>
                  <a:tcPr anchor="ctr"/>
                </a:tc>
                <a:tc>
                  <a:txBody>
                    <a:bodyPr/>
                    <a:lstStyle/>
                    <a:p>
                      <a:pPr algn="just"/>
                      <a:r>
                        <a:rPr lang="fr-FR" sz="1100" dirty="0" smtClean="0">
                          <a:latin typeface="Century Gothic" pitchFamily="34" charset="0"/>
                        </a:rPr>
                        <a:t>▪ Le pape dirige l’Eglise</a:t>
                      </a:r>
                    </a:p>
                    <a:p>
                      <a:pPr algn="just"/>
                      <a:r>
                        <a:rPr lang="fr-FR" sz="1100" dirty="0" smtClean="0">
                          <a:latin typeface="Century Gothic" pitchFamily="34" charset="0"/>
                        </a:rPr>
                        <a:t>▪ Evêques et prêtres</a:t>
                      </a:r>
                      <a:r>
                        <a:rPr lang="fr-FR" sz="1100" baseline="0" dirty="0" smtClean="0">
                          <a:latin typeface="Century Gothic" pitchFamily="34" charset="0"/>
                        </a:rPr>
                        <a:t> </a:t>
                      </a:r>
                      <a:r>
                        <a:rPr lang="fr-FR" sz="1100" dirty="0" smtClean="0">
                          <a:latin typeface="Century Gothic" pitchFamily="34" charset="0"/>
                        </a:rPr>
                        <a:t>célibataires, qui seuls peuvent</a:t>
                      </a:r>
                      <a:r>
                        <a:rPr lang="fr-FR" sz="1100" baseline="0" dirty="0" smtClean="0">
                          <a:latin typeface="Century Gothic" pitchFamily="34" charset="0"/>
                        </a:rPr>
                        <a:t> </a:t>
                      </a:r>
                      <a:r>
                        <a:rPr lang="fr-FR" sz="1100" dirty="0" smtClean="0">
                          <a:latin typeface="Century Gothic" pitchFamily="34" charset="0"/>
                        </a:rPr>
                        <a:t>lire la Bible</a:t>
                      </a:r>
                      <a:endParaRPr lang="fr-FR" sz="1100" dirty="0">
                        <a:latin typeface="Century Gothic" pitchFamily="34" charset="0"/>
                      </a:endParaRPr>
                    </a:p>
                  </a:txBody>
                  <a:tcPr/>
                </a:tc>
                <a:tc>
                  <a:txBody>
                    <a:bodyPr/>
                    <a:lstStyle/>
                    <a:p>
                      <a:endParaRPr lang="fr-FR" sz="1100" dirty="0">
                        <a:latin typeface="Century Gothic" pitchFamily="34" charset="0"/>
                      </a:endParaRPr>
                    </a:p>
                  </a:txBody>
                  <a:tcPr/>
                </a:tc>
              </a:tr>
            </a:tbl>
          </a:graphicData>
        </a:graphic>
      </p:graphicFrame>
      <p:sp>
        <p:nvSpPr>
          <p:cNvPr id="5" name="Rectangle 4"/>
          <p:cNvSpPr/>
          <p:nvPr/>
        </p:nvSpPr>
        <p:spPr>
          <a:xfrm>
            <a:off x="5414506" y="901482"/>
            <a:ext cx="3370024" cy="600164"/>
          </a:xfrm>
          <a:prstGeom prst="rect">
            <a:avLst/>
          </a:prstGeom>
        </p:spPr>
        <p:txBody>
          <a:bodyPr wrap="square">
            <a:spAutoFit/>
          </a:bodyPr>
          <a:lstStyle/>
          <a:p>
            <a:pPr lvl="0" algn="just"/>
            <a:r>
              <a:rPr lang="fr-FR" sz="1100" dirty="0">
                <a:solidFill>
                  <a:prstClr val="black"/>
                </a:solidFill>
                <a:latin typeface="Century Gothic" pitchFamily="34" charset="0"/>
              </a:rPr>
              <a:t>▪  Seul Jésus doit être prié (pas de culte des Saints)</a:t>
            </a:r>
          </a:p>
          <a:p>
            <a:pPr lvl="0" algn="just"/>
            <a:r>
              <a:rPr lang="fr-FR" sz="1100" dirty="0">
                <a:solidFill>
                  <a:prstClr val="black"/>
                </a:solidFill>
                <a:latin typeface="Century Gothic" pitchFamily="34" charset="0"/>
              </a:rPr>
              <a:t>▪  Salut obtenu par la foi seule</a:t>
            </a:r>
          </a:p>
        </p:txBody>
      </p:sp>
      <p:sp>
        <p:nvSpPr>
          <p:cNvPr id="6" name="Rectangle 5"/>
          <p:cNvSpPr/>
          <p:nvPr/>
        </p:nvSpPr>
        <p:spPr>
          <a:xfrm>
            <a:off x="5414506" y="1494501"/>
            <a:ext cx="3370024" cy="769441"/>
          </a:xfrm>
          <a:prstGeom prst="rect">
            <a:avLst/>
          </a:prstGeom>
        </p:spPr>
        <p:txBody>
          <a:bodyPr wrap="square">
            <a:spAutoFit/>
          </a:bodyPr>
          <a:lstStyle/>
          <a:p>
            <a:pPr lvl="0" algn="just"/>
            <a:r>
              <a:rPr lang="fr-FR" sz="1100" dirty="0">
                <a:solidFill>
                  <a:prstClr val="black"/>
                </a:solidFill>
                <a:latin typeface="Century Gothic" pitchFamily="34" charset="0"/>
              </a:rPr>
              <a:t>▪ Lecture de la Bible (traduite dans la langue nationale, accessible à tous), dans un temple</a:t>
            </a:r>
          </a:p>
          <a:p>
            <a:pPr lvl="0" algn="just"/>
            <a:r>
              <a:rPr lang="fr-FR" sz="1100" dirty="0">
                <a:solidFill>
                  <a:prstClr val="black"/>
                </a:solidFill>
                <a:latin typeface="Century Gothic" pitchFamily="34" charset="0"/>
              </a:rPr>
              <a:t>▪ Cérémonies simples</a:t>
            </a:r>
          </a:p>
          <a:p>
            <a:pPr lvl="0" algn="just"/>
            <a:r>
              <a:rPr lang="fr-FR" sz="1100" dirty="0">
                <a:solidFill>
                  <a:prstClr val="black"/>
                </a:solidFill>
                <a:latin typeface="Century Gothic" pitchFamily="34" charset="0"/>
              </a:rPr>
              <a:t>▪ Deux sacrements (baptême et communion)</a:t>
            </a:r>
          </a:p>
        </p:txBody>
      </p:sp>
      <p:sp>
        <p:nvSpPr>
          <p:cNvPr id="7" name="Rectangle 6"/>
          <p:cNvSpPr/>
          <p:nvPr/>
        </p:nvSpPr>
        <p:spPr>
          <a:xfrm>
            <a:off x="5414506" y="2263942"/>
            <a:ext cx="3370024" cy="600164"/>
          </a:xfrm>
          <a:prstGeom prst="rect">
            <a:avLst/>
          </a:prstGeom>
        </p:spPr>
        <p:txBody>
          <a:bodyPr wrap="square">
            <a:spAutoFit/>
          </a:bodyPr>
          <a:lstStyle/>
          <a:p>
            <a:pPr lvl="0" algn="just"/>
            <a:r>
              <a:rPr lang="fr-FR" sz="1100" dirty="0">
                <a:solidFill>
                  <a:prstClr val="black"/>
                </a:solidFill>
                <a:latin typeface="Century Gothic" pitchFamily="34" charset="0"/>
              </a:rPr>
              <a:t>▪ Refus de l’autorité du pape</a:t>
            </a:r>
          </a:p>
          <a:p>
            <a:pPr lvl="0" algn="just"/>
            <a:r>
              <a:rPr lang="fr-FR" sz="1100" dirty="0">
                <a:solidFill>
                  <a:prstClr val="black"/>
                </a:solidFill>
                <a:latin typeface="Century Gothic" pitchFamily="34" charset="0"/>
              </a:rPr>
              <a:t>▪ </a:t>
            </a:r>
            <a:r>
              <a:rPr lang="fr-FR" sz="1100" dirty="0" smtClean="0">
                <a:solidFill>
                  <a:prstClr val="black"/>
                </a:solidFill>
                <a:latin typeface="Century Gothic" pitchFamily="34" charset="0"/>
              </a:rPr>
              <a:t>Pasteurs : ils peuvent se </a:t>
            </a:r>
            <a:r>
              <a:rPr lang="fr-FR" sz="1100" dirty="0">
                <a:solidFill>
                  <a:prstClr val="black"/>
                </a:solidFill>
                <a:latin typeface="Century Gothic" pitchFamily="34" charset="0"/>
              </a:rPr>
              <a:t>marier </a:t>
            </a:r>
            <a:r>
              <a:rPr lang="fr-FR" sz="1100" dirty="0" smtClean="0">
                <a:solidFill>
                  <a:prstClr val="black"/>
                </a:solidFill>
                <a:latin typeface="Century Gothic" pitchFamily="34" charset="0"/>
              </a:rPr>
              <a:t>et guident les fidèles, </a:t>
            </a:r>
            <a:r>
              <a:rPr lang="fr-FR" sz="1100" dirty="0">
                <a:solidFill>
                  <a:prstClr val="black"/>
                </a:solidFill>
                <a:latin typeface="Century Gothic" pitchFamily="34" charset="0"/>
              </a:rPr>
              <a:t>invités à lire la Bible </a:t>
            </a:r>
            <a:r>
              <a:rPr lang="fr-FR" sz="1100" dirty="0" smtClean="0">
                <a:solidFill>
                  <a:prstClr val="black"/>
                </a:solidFill>
                <a:latin typeface="Century Gothic" pitchFamily="34" charset="0"/>
              </a:rPr>
              <a:t>par eux-mêmes</a:t>
            </a:r>
            <a:r>
              <a:rPr lang="fr-FR" sz="1100" dirty="0">
                <a:solidFill>
                  <a:prstClr val="black"/>
                </a:solidFill>
                <a:latin typeface="Century Gothic" pitchFamily="34" charset="0"/>
              </a:rPr>
              <a:t>.</a:t>
            </a:r>
          </a:p>
        </p:txBody>
      </p:sp>
      <p:pic>
        <p:nvPicPr>
          <p:cNvPr id="11" name="Segnaposto contenuto 13" descr="Inkedcaricature_luther_LI.jpg"/>
          <p:cNvPicPr>
            <a:picLocks noChangeAspect="1"/>
          </p:cNvPicPr>
          <p:nvPr/>
        </p:nvPicPr>
        <p:blipFill>
          <a:blip r:embed="rId2"/>
          <a:stretch>
            <a:fillRect/>
          </a:stretch>
        </p:blipFill>
        <p:spPr>
          <a:xfrm>
            <a:off x="359470" y="2906512"/>
            <a:ext cx="5189538" cy="3640661"/>
          </a:xfrm>
          <a:prstGeom prst="rect">
            <a:avLst/>
          </a:prstGeom>
          <a:ln>
            <a:solidFill>
              <a:schemeClr val="accent1"/>
            </a:solidFill>
          </a:ln>
        </p:spPr>
      </p:pic>
      <p:sp>
        <p:nvSpPr>
          <p:cNvPr id="13" name="CasellaDiTesto 12"/>
          <p:cNvSpPr txBox="1"/>
          <p:nvPr/>
        </p:nvSpPr>
        <p:spPr>
          <a:xfrm>
            <a:off x="5549008" y="4934398"/>
            <a:ext cx="3052547" cy="1615827"/>
          </a:xfrm>
          <a:prstGeom prst="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pPr>
              <a:lnSpc>
                <a:spcPct val="150000"/>
              </a:lnSpc>
            </a:pPr>
            <a:r>
              <a:rPr lang="fr-FR" sz="1100" dirty="0" smtClean="0"/>
              <a:t>Luther caricaturé, gravure, 1620. Luther, rendu obèse par la bière, pousse une brouette contenant les têtes d’autres dirigeants protestants. Derrière lui une sœur tenant un enfant: il s’agit de l’épouse de Luther qui porte la Bible sur le dos</a:t>
            </a:r>
            <a:endParaRPr lang="fr-FR" sz="1100" i="1" dirty="0"/>
          </a:p>
        </p:txBody>
      </p:sp>
    </p:spTree>
    <p:extLst>
      <p:ext uri="{BB962C8B-B14F-4D97-AF65-F5344CB8AC3E}">
        <p14:creationId xmlns:p14="http://schemas.microsoft.com/office/powerpoint/2010/main" val="4238174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left)">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left)">
                                      <p:cBhvr>
                                        <p:cTn id="43" dur="500"/>
                                        <p:tgtEl>
                                          <p:spTgt spid="7">
                                            <p:txEl>
                                              <p:pRg st="1" end="1"/>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45"/>
            <a:ext cx="9144000" cy="584775"/>
          </a:xfrm>
          <a:prstGeom prst="rect">
            <a:avLst/>
          </a:prstGeom>
        </p:spPr>
        <p:txBody>
          <a:bodyPr wrap="square">
            <a:spAutoFit/>
          </a:bodyPr>
          <a:lstStyle/>
          <a:p>
            <a:pPr algn="ctr"/>
            <a:r>
              <a:rPr lang="fr-FR"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III. </a:t>
            </a: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a:t>
            </a:r>
            <a:r>
              <a:rPr lang="fr-FR"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Nouveau rapport à Dieu</a:t>
            </a:r>
            <a:endPar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342900" indent="-342900" algn="ctr">
              <a:buFont typeface="+mj-lt"/>
              <a:buAutoNum type="alphaUcPeriod" startAt="2"/>
            </a:pPr>
            <a:r>
              <a:rPr lang="fr-FR" sz="1400" b="1" dirty="0">
                <a:solidFill>
                  <a:schemeClr val="accent2">
                    <a:lumMod val="50000"/>
                  </a:schemeClr>
                </a:solidFill>
                <a:latin typeface="Century Gothic" pitchFamily="34" charset="0"/>
              </a:rPr>
              <a:t>Point de </a:t>
            </a:r>
            <a:r>
              <a:rPr lang="fr-FR" sz="1400" b="1" dirty="0" smtClean="0">
                <a:solidFill>
                  <a:schemeClr val="accent2">
                    <a:lumMod val="50000"/>
                  </a:schemeClr>
                </a:solidFill>
                <a:latin typeface="Century Gothic" pitchFamily="34" charset="0"/>
              </a:rPr>
              <a:t>passage et d’ouverture </a:t>
            </a:r>
            <a:r>
              <a:rPr lang="fr-FR" sz="1400" b="1" dirty="0">
                <a:solidFill>
                  <a:schemeClr val="accent2">
                    <a:lumMod val="50000"/>
                  </a:schemeClr>
                </a:solidFill>
                <a:latin typeface="Century Gothic" pitchFamily="34" charset="0"/>
              </a:rPr>
              <a:t>: Luther ouvre le temps des réformes</a:t>
            </a:r>
          </a:p>
        </p:txBody>
      </p:sp>
      <p:pic>
        <p:nvPicPr>
          <p:cNvPr id="1026" name="Picture 2" descr="Résultat de recherche d'images pour &quot;carte europe religieuse xvi&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551" y="596619"/>
            <a:ext cx="5702208" cy="6213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899103" y="4536153"/>
            <a:ext cx="3060000" cy="1954381"/>
          </a:xfrm>
          <a:prstGeom prst="rect">
            <a:avLst/>
          </a:prstGeom>
          <a:solidFill>
            <a:schemeClr val="bg1">
              <a:lumMod val="65000"/>
            </a:schemeClr>
          </a:solidFill>
        </p:spPr>
        <p:txBody>
          <a:bodyPr wrap="square">
            <a:spAutoFit/>
          </a:bodyPr>
          <a:lstStyle/>
          <a:p>
            <a:pPr algn="ctr"/>
            <a:r>
              <a:rPr lang="fr-FR" sz="1100" b="1" u="sng" dirty="0" smtClean="0">
                <a:latin typeface="Century Gothic" pitchFamily="34" charset="0"/>
              </a:rPr>
              <a:t>Questions</a:t>
            </a:r>
            <a:r>
              <a:rPr lang="fr-FR" sz="1100" dirty="0" smtClean="0">
                <a:latin typeface="Century Gothic" pitchFamily="34" charset="0"/>
              </a:rPr>
              <a:t> </a:t>
            </a:r>
          </a:p>
          <a:p>
            <a:pPr algn="ctr"/>
            <a:r>
              <a:rPr lang="fr-FR" sz="1100" b="1" i="1" dirty="0" smtClean="0">
                <a:latin typeface="Century Gothic" pitchFamily="34" charset="0"/>
              </a:rPr>
              <a:t>Répond aux questions sous forme d’un paragraphe explicatif</a:t>
            </a:r>
          </a:p>
          <a:p>
            <a:pPr algn="just"/>
            <a:r>
              <a:rPr lang="fr-FR" sz="1100" b="1" dirty="0" smtClean="0">
                <a:latin typeface="Century Gothic" pitchFamily="34" charset="0"/>
              </a:rPr>
              <a:t>1</a:t>
            </a:r>
            <a:r>
              <a:rPr lang="fr-FR" sz="1100" dirty="0" smtClean="0">
                <a:latin typeface="Century Gothic" pitchFamily="34" charset="0"/>
              </a:rPr>
              <a:t>. Présente le document</a:t>
            </a:r>
          </a:p>
          <a:p>
            <a:pPr algn="just"/>
            <a:r>
              <a:rPr lang="fr-FR" sz="1100" b="1" dirty="0" smtClean="0">
                <a:latin typeface="Century Gothic" pitchFamily="34" charset="0"/>
              </a:rPr>
              <a:t>2</a:t>
            </a:r>
            <a:r>
              <a:rPr lang="fr-FR" sz="1100" dirty="0" smtClean="0">
                <a:latin typeface="Century Gothic" pitchFamily="34" charset="0"/>
              </a:rPr>
              <a:t>. Pourquoi peut-on parler de « réformes protestantes » au pluriel ?</a:t>
            </a:r>
          </a:p>
          <a:p>
            <a:pPr algn="just"/>
            <a:r>
              <a:rPr lang="fr-FR" sz="1100" b="1" dirty="0" smtClean="0">
                <a:latin typeface="Century Gothic" pitchFamily="34" charset="0"/>
              </a:rPr>
              <a:t>3. </a:t>
            </a:r>
            <a:r>
              <a:rPr lang="fr-FR" sz="1100" dirty="0" smtClean="0">
                <a:latin typeface="Century Gothic" pitchFamily="34" charset="0"/>
              </a:rPr>
              <a:t>Où s’implantent ces nouvelles formes de christianisme ?</a:t>
            </a:r>
            <a:endParaRPr lang="fr-FR" sz="1100" dirty="0">
              <a:latin typeface="Century Gothic" pitchFamily="34" charset="0"/>
            </a:endParaRPr>
          </a:p>
          <a:p>
            <a:pPr algn="just"/>
            <a:r>
              <a:rPr lang="fr-FR" sz="1100" b="1" dirty="0" smtClean="0">
                <a:latin typeface="Century Gothic" pitchFamily="34" charset="0"/>
              </a:rPr>
              <a:t>4. </a:t>
            </a:r>
            <a:r>
              <a:rPr lang="fr-FR" sz="1100" dirty="0" smtClean="0">
                <a:latin typeface="Century Gothic" pitchFamily="34" charset="0"/>
              </a:rPr>
              <a:t>Quelle est la réaction de l’Eglise catholique ? </a:t>
            </a:r>
            <a:endParaRPr lang="fr-FR" sz="1100" dirty="0">
              <a:latin typeface="Century Gothic" pitchFamily="34" charset="0"/>
            </a:endParaRPr>
          </a:p>
          <a:p>
            <a:pPr algn="just"/>
            <a:r>
              <a:rPr lang="fr-FR" sz="1100" b="1" dirty="0" smtClean="0">
                <a:latin typeface="Century Gothic" pitchFamily="34" charset="0"/>
              </a:rPr>
              <a:t>5. </a:t>
            </a:r>
            <a:r>
              <a:rPr lang="fr-FR" sz="1100" dirty="0" smtClean="0">
                <a:latin typeface="Century Gothic" pitchFamily="34" charset="0"/>
              </a:rPr>
              <a:t>Au final, que nous montre la carte ?</a:t>
            </a:r>
            <a:endParaRPr lang="fr-FR" sz="1100" dirty="0">
              <a:latin typeface="Century Gothic" pitchFamily="34" charset="0"/>
            </a:endParaRPr>
          </a:p>
        </p:txBody>
      </p:sp>
      <p:sp>
        <p:nvSpPr>
          <p:cNvPr id="5" name="Rectangle 4"/>
          <p:cNvSpPr/>
          <p:nvPr/>
        </p:nvSpPr>
        <p:spPr>
          <a:xfrm>
            <a:off x="5899103" y="596617"/>
            <a:ext cx="3060000" cy="3674889"/>
          </a:xfrm>
          <a:prstGeom prst="rect">
            <a:avLst/>
          </a:prstGeom>
          <a:solidFill>
            <a:srgbClr val="FFCC99"/>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100" b="1" u="sng" dirty="0" smtClean="0">
                <a:solidFill>
                  <a:schemeClr val="tx1"/>
                </a:solidFill>
                <a:latin typeface="Century Gothic" pitchFamily="34" charset="0"/>
              </a:rPr>
              <a:t>Un exemple de correction </a:t>
            </a:r>
          </a:p>
          <a:p>
            <a:pPr algn="just"/>
            <a:r>
              <a:rPr lang="fr-FR" sz="1100" dirty="0" smtClean="0">
                <a:solidFill>
                  <a:schemeClr val="tx1"/>
                </a:solidFill>
                <a:latin typeface="Century Gothic" pitchFamily="34" charset="0"/>
              </a:rPr>
              <a:t>Le document proposé est une carte qui nous présente les différentes formes de christianisme en Europe au XVIème siècle : catholicisme et protestantisme qui se divise en plusieurs branches : </a:t>
            </a:r>
          </a:p>
          <a:p>
            <a:pPr marL="171450" indent="-171450" algn="just">
              <a:buFontTx/>
              <a:buChar char="-"/>
            </a:pPr>
            <a:r>
              <a:rPr lang="fr-FR" sz="1100" dirty="0" smtClean="0">
                <a:solidFill>
                  <a:schemeClr val="tx1"/>
                </a:solidFill>
                <a:latin typeface="Century Gothic" pitchFamily="34" charset="0"/>
              </a:rPr>
              <a:t>Luthéranisme</a:t>
            </a:r>
          </a:p>
          <a:p>
            <a:pPr marL="171450" indent="-171450" algn="just">
              <a:buFontTx/>
              <a:buChar char="-"/>
            </a:pPr>
            <a:r>
              <a:rPr lang="fr-FR" sz="1100" dirty="0" smtClean="0">
                <a:solidFill>
                  <a:schemeClr val="tx1"/>
                </a:solidFill>
                <a:latin typeface="Century Gothic" pitchFamily="34" charset="0"/>
              </a:rPr>
              <a:t>Calvinisme </a:t>
            </a:r>
          </a:p>
          <a:p>
            <a:pPr marL="171450" indent="-171450" algn="just">
              <a:buFontTx/>
              <a:buChar char="-"/>
            </a:pPr>
            <a:r>
              <a:rPr lang="fr-FR" sz="1100" dirty="0" smtClean="0">
                <a:solidFill>
                  <a:schemeClr val="tx1"/>
                </a:solidFill>
                <a:latin typeface="Century Gothic" pitchFamily="34" charset="0"/>
              </a:rPr>
              <a:t>Anglicanisme</a:t>
            </a:r>
          </a:p>
          <a:p>
            <a:pPr algn="just"/>
            <a:r>
              <a:rPr lang="fr-FR" sz="1100" dirty="0" smtClean="0">
                <a:solidFill>
                  <a:schemeClr val="tx1"/>
                </a:solidFill>
                <a:latin typeface="Century Gothic" pitchFamily="34" charset="0"/>
              </a:rPr>
              <a:t>Ces nouvelles formes de christianisme s’implantent massivement en Europe du Nord (Angleterre, Ecosse, pays scandinaves, Saint Empire, Pays-Bas) ainsi qu’en Suisse et en France</a:t>
            </a:r>
            <a:r>
              <a:rPr lang="fr-FR" sz="1100" dirty="0">
                <a:solidFill>
                  <a:schemeClr val="tx1"/>
                </a:solidFill>
                <a:latin typeface="Century Gothic" pitchFamily="34" charset="0"/>
              </a:rPr>
              <a:t>. </a:t>
            </a:r>
            <a:endParaRPr lang="fr-FR" sz="1100" dirty="0" smtClean="0">
              <a:solidFill>
                <a:schemeClr val="tx1"/>
              </a:solidFill>
              <a:latin typeface="Century Gothic" pitchFamily="34" charset="0"/>
            </a:endParaRPr>
          </a:p>
          <a:p>
            <a:pPr algn="just"/>
            <a:r>
              <a:rPr lang="fr-FR" sz="1100" dirty="0" smtClean="0">
                <a:solidFill>
                  <a:schemeClr val="tx1"/>
                </a:solidFill>
                <a:latin typeface="Century Gothic" pitchFamily="34" charset="0"/>
              </a:rPr>
              <a:t>Pour </a:t>
            </a:r>
            <a:r>
              <a:rPr lang="fr-FR" sz="1100" dirty="0">
                <a:solidFill>
                  <a:schemeClr val="tx1"/>
                </a:solidFill>
                <a:latin typeface="Century Gothic" pitchFamily="34" charset="0"/>
              </a:rPr>
              <a:t>contrer l’expansion protestante, l’Eglise catholique va aussi entreprendre de se réformer (Concile de Trente</a:t>
            </a:r>
            <a:r>
              <a:rPr lang="fr-FR" sz="1100" dirty="0" smtClean="0">
                <a:solidFill>
                  <a:schemeClr val="tx1"/>
                </a:solidFill>
                <a:latin typeface="Century Gothic" pitchFamily="34" charset="0"/>
              </a:rPr>
              <a:t>).</a:t>
            </a:r>
          </a:p>
          <a:p>
            <a:pPr algn="just"/>
            <a:r>
              <a:rPr lang="fr-FR" sz="1100" dirty="0" smtClean="0">
                <a:solidFill>
                  <a:schemeClr val="tx1"/>
                </a:solidFill>
                <a:latin typeface="Century Gothic" pitchFamily="34" charset="0"/>
              </a:rPr>
              <a:t>Au final, cette carte montre que l’Europe du XVIème siècle est </a:t>
            </a:r>
            <a:r>
              <a:rPr lang="fr-FR" sz="1100" dirty="0">
                <a:solidFill>
                  <a:schemeClr val="tx1"/>
                </a:solidFill>
                <a:latin typeface="Century Gothic" pitchFamily="34" charset="0"/>
              </a:rPr>
              <a:t>profondément </a:t>
            </a:r>
            <a:r>
              <a:rPr lang="fr-FR" sz="1100" dirty="0" smtClean="0">
                <a:solidFill>
                  <a:schemeClr val="tx1"/>
                </a:solidFill>
                <a:latin typeface="Century Gothic" pitchFamily="34" charset="0"/>
              </a:rPr>
              <a:t>divisée. Les </a:t>
            </a:r>
            <a:r>
              <a:rPr lang="fr-FR" sz="1100" dirty="0">
                <a:solidFill>
                  <a:schemeClr val="tx1"/>
                </a:solidFill>
                <a:latin typeface="Century Gothic" pitchFamily="34" charset="0"/>
              </a:rPr>
              <a:t>critiques de </a:t>
            </a:r>
            <a:r>
              <a:rPr lang="fr-FR" sz="1100" dirty="0" smtClean="0">
                <a:solidFill>
                  <a:schemeClr val="tx1"/>
                </a:solidFill>
                <a:latin typeface="Century Gothic" pitchFamily="34" charset="0"/>
              </a:rPr>
              <a:t>Luther </a:t>
            </a:r>
            <a:r>
              <a:rPr lang="fr-FR" sz="1100" dirty="0">
                <a:solidFill>
                  <a:schemeClr val="tx1"/>
                </a:solidFill>
                <a:latin typeface="Century Gothic" pitchFamily="34" charset="0"/>
              </a:rPr>
              <a:t>ont </a:t>
            </a:r>
            <a:r>
              <a:rPr lang="fr-FR" sz="1100" dirty="0" smtClean="0">
                <a:solidFill>
                  <a:schemeClr val="tx1"/>
                </a:solidFill>
                <a:latin typeface="Century Gothic" pitchFamily="34" charset="0"/>
              </a:rPr>
              <a:t>abouti </a:t>
            </a:r>
            <a:r>
              <a:rPr lang="fr-FR" sz="1100" dirty="0">
                <a:solidFill>
                  <a:schemeClr val="tx1"/>
                </a:solidFill>
                <a:latin typeface="Century Gothic" pitchFamily="34" charset="0"/>
              </a:rPr>
              <a:t>à un </a:t>
            </a:r>
            <a:r>
              <a:rPr lang="fr-FR" sz="1100" dirty="0" smtClean="0">
                <a:solidFill>
                  <a:schemeClr val="tx1"/>
                </a:solidFill>
                <a:latin typeface="Century Gothic" pitchFamily="34" charset="0"/>
              </a:rPr>
              <a:t>profond bouleversement </a:t>
            </a:r>
            <a:r>
              <a:rPr lang="fr-FR" sz="1100" dirty="0">
                <a:solidFill>
                  <a:schemeClr val="tx1"/>
                </a:solidFill>
                <a:latin typeface="Century Gothic" pitchFamily="34" charset="0"/>
              </a:rPr>
              <a:t>religieux. </a:t>
            </a:r>
          </a:p>
        </p:txBody>
      </p:sp>
    </p:spTree>
    <p:extLst>
      <p:ext uri="{BB962C8B-B14F-4D97-AF65-F5344CB8AC3E}">
        <p14:creationId xmlns:p14="http://schemas.microsoft.com/office/powerpoint/2010/main" val="1226290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left)">
                                      <p:cBhvr>
                                        <p:cTn id="18" dur="500"/>
                                        <p:tgtEl>
                                          <p:spTgt spid="5">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left)">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left)">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left)">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wipe(left)">
                                      <p:cBhvr>
                                        <p:cTn id="48" dur="500"/>
                                        <p:tgtEl>
                                          <p:spTgt spid="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wipe(left)">
                                      <p:cBhvr>
                                        <p:cTn id="53" dur="500"/>
                                        <p:tgtEl>
                                          <p:spTgt spid="5">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wipe(left)">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2571736" y="4598648"/>
            <a:ext cx="6372000" cy="1752339"/>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1100" b="1" u="sng" cap="small" dirty="0" smtClean="0">
                <a:solidFill>
                  <a:schemeClr val="tx1"/>
                </a:solidFill>
                <a:effectLst>
                  <a:outerShdw blurRad="38100" dist="38100" dir="2700000" algn="tl">
                    <a:srgbClr val="000000">
                      <a:alpha val="43137"/>
                    </a:srgbClr>
                  </a:outerShdw>
                </a:effectLst>
                <a:latin typeface="Century Gothic" pitchFamily="34" charset="0"/>
              </a:rPr>
              <a:t>Extrait de « L’ institution de la religion chrétienne » : à propos de la prédestination</a:t>
            </a:r>
          </a:p>
          <a:p>
            <a:pPr algn="ctr">
              <a:lnSpc>
                <a:spcPct val="150000"/>
              </a:lnSpc>
            </a:pPr>
            <a:r>
              <a:rPr lang="fr-FR" sz="1100" b="1" dirty="0" smtClean="0">
                <a:solidFill>
                  <a:schemeClr val="tx1"/>
                </a:solidFill>
                <a:latin typeface="Century Gothic" pitchFamily="34" charset="0"/>
              </a:rPr>
              <a:t>« Nous appelons prédestination le conseil éternel de Dieu, par lequel il a déterminé ce qu'il voulait faire de chaque homme. Car il ne les crée pas tous en pareille condition, mais ordonne les uns à la vie éternelle, les autres à l'éternelle damnation. Ainsi, selon la fin à laquelle est créé l'homme, nous disons qu'il est prédestiné à mort ou à vie (...). Si on demande pourquoi Dieu a pitié d'une partie, et pourquoi il laisse et quitte l'autre, il n'y a autre réponse sinon qu'il lui plait ainsi. »</a:t>
            </a:r>
          </a:p>
        </p:txBody>
      </p:sp>
      <p:sp>
        <p:nvSpPr>
          <p:cNvPr id="51" name="Rectangle 50"/>
          <p:cNvSpPr/>
          <p:nvPr/>
        </p:nvSpPr>
        <p:spPr>
          <a:xfrm>
            <a:off x="6721200" y="4403989"/>
            <a:ext cx="2279923" cy="2123658"/>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lnSpc>
                <a:spcPct val="150000"/>
              </a:lnSpc>
            </a:pPr>
            <a:r>
              <a:rPr lang="fr-FR" sz="1100" b="1" dirty="0" smtClean="0">
                <a:solidFill>
                  <a:schemeClr val="tx1"/>
                </a:solidFill>
                <a:latin typeface="Century Gothic" pitchFamily="34" charset="0"/>
              </a:rPr>
              <a:t>Convoqué en Italie par le </a:t>
            </a:r>
            <a:r>
              <a:rPr lang="fr-FR" sz="1100" b="1" i="1" u="sng" dirty="0" smtClean="0">
                <a:solidFill>
                  <a:schemeClr val="tx1"/>
                </a:solidFill>
                <a:effectLst>
                  <a:outerShdw blurRad="38100" dist="38100" dir="2700000" algn="tl">
                    <a:srgbClr val="000000">
                      <a:alpha val="43137"/>
                    </a:srgbClr>
                  </a:outerShdw>
                </a:effectLst>
                <a:latin typeface="Century Gothic" pitchFamily="34" charset="0"/>
              </a:rPr>
              <a:t>pape Paul III</a:t>
            </a:r>
            <a:r>
              <a:rPr lang="fr-FR" sz="1100" b="1" dirty="0" smtClean="0">
                <a:solidFill>
                  <a:schemeClr val="tx1"/>
                </a:solidFill>
                <a:latin typeface="Century Gothic" pitchFamily="34" charset="0"/>
              </a:rPr>
              <a:t>, le </a:t>
            </a:r>
            <a:r>
              <a:rPr lang="fr-FR" sz="1100" b="1" i="1" u="sng" dirty="0" smtClean="0">
                <a:solidFill>
                  <a:schemeClr val="tx1"/>
                </a:solidFill>
                <a:effectLst>
                  <a:outerShdw blurRad="38100" dist="38100" dir="2700000" algn="tl">
                    <a:srgbClr val="000000">
                      <a:alpha val="43137"/>
                    </a:srgbClr>
                  </a:outerShdw>
                </a:effectLst>
                <a:latin typeface="Century Gothic" pitchFamily="34" charset="0"/>
              </a:rPr>
              <a:t>Concile de Trente</a:t>
            </a:r>
            <a:r>
              <a:rPr lang="fr-FR" sz="1100" b="1" u="sng" dirty="0" smtClean="0">
                <a:solidFill>
                  <a:schemeClr val="tx1"/>
                </a:solidFill>
                <a:latin typeface="Century Gothic" pitchFamily="34" charset="0"/>
              </a:rPr>
              <a:t> </a:t>
            </a:r>
            <a:r>
              <a:rPr lang="fr-FR" sz="1100" b="1" dirty="0" smtClean="0">
                <a:solidFill>
                  <a:schemeClr val="tx1"/>
                </a:solidFill>
                <a:latin typeface="Century Gothic" pitchFamily="34" charset="0"/>
              </a:rPr>
              <a:t>a pour objectif de définir la doctrine et la discipline de l’Eglise catholique romaine face aux progrès de la réforme protestante</a:t>
            </a:r>
          </a:p>
        </p:txBody>
      </p:sp>
      <p:pic>
        <p:nvPicPr>
          <p:cNvPr id="45" name="Picture 2" descr="http://clearriver.org/jefflingblog/wp-content/uploads/2009/07/john-calvin-portrait-by-titian11.jpg"/>
          <p:cNvPicPr preferRelativeResize="0">
            <a:picLocks noChangeArrowheads="1"/>
          </p:cNvPicPr>
          <p:nvPr/>
        </p:nvPicPr>
        <p:blipFill>
          <a:blip r:embed="rId3" cstate="email">
            <a:extLst>
              <a:ext uri="{28A0092B-C50C-407E-A947-70E740481C1C}">
                <a14:useLocalDpi xmlns:a14="http://schemas.microsoft.com/office/drawing/2010/main"/>
              </a:ext>
            </a:extLst>
          </a:blip>
          <a:srcRect l="6657" t="5000" r="9023" b="21745"/>
          <a:stretch>
            <a:fillRect/>
          </a:stretch>
        </p:blipFill>
        <p:spPr bwMode="auto">
          <a:xfrm>
            <a:off x="198000" y="4266000"/>
            <a:ext cx="2196000" cy="2412000"/>
          </a:xfrm>
          <a:prstGeom prst="rect">
            <a:avLst/>
          </a:prstGeom>
          <a:noFill/>
        </p:spPr>
      </p:pic>
      <p:pic>
        <p:nvPicPr>
          <p:cNvPr id="50" name="Picture 4" descr="Fichier:Tizian 083b.jpg"/>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000" y="4266000"/>
            <a:ext cx="2196000" cy="2412000"/>
          </a:xfrm>
          <a:prstGeom prst="rect">
            <a:avLst/>
          </a:prstGeom>
          <a:noFill/>
        </p:spPr>
      </p:pic>
      <p:sp useBgFill="1">
        <p:nvSpPr>
          <p:cNvPr id="5" name="Pentagone 4"/>
          <p:cNvSpPr/>
          <p:nvPr/>
        </p:nvSpPr>
        <p:spPr>
          <a:xfrm>
            <a:off x="71422" y="857232"/>
            <a:ext cx="9001156" cy="3214710"/>
          </a:xfrm>
          <a:prstGeom prst="homePlate">
            <a:avLst>
              <a:gd name="adj" fmla="val 1518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ZoneTexte 5"/>
          <p:cNvSpPr txBox="1"/>
          <p:nvPr/>
        </p:nvSpPr>
        <p:spPr>
          <a:xfrm>
            <a:off x="89742" y="571480"/>
            <a:ext cx="8911414" cy="369332"/>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latin typeface="Viner Hand ITC" pitchFamily="66" charset="0"/>
              </a:rPr>
              <a:t>1450			1500			1550		              1600</a:t>
            </a:r>
            <a:endParaRPr lang="fr-FR" b="1" dirty="0">
              <a:effectLst>
                <a:outerShdw blurRad="38100" dist="38100" dir="2700000" algn="tl">
                  <a:srgbClr val="000000">
                    <a:alpha val="43137"/>
                  </a:srgbClr>
                </a:outerShdw>
              </a:effectLst>
              <a:latin typeface="Viner Hand ITC" pitchFamily="66" charset="0"/>
            </a:endParaRPr>
          </a:p>
        </p:txBody>
      </p:sp>
      <p:sp>
        <p:nvSpPr>
          <p:cNvPr id="8" name="Forme libre 7"/>
          <p:cNvSpPr/>
          <p:nvPr/>
        </p:nvSpPr>
        <p:spPr>
          <a:xfrm>
            <a:off x="72000" y="835200"/>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FF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orme libre 8"/>
          <p:cNvSpPr/>
          <p:nvPr/>
        </p:nvSpPr>
        <p:spPr>
          <a:xfrm flipV="1">
            <a:off x="71438" y="2462217"/>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6633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71406" y="2428868"/>
            <a:ext cx="9000000" cy="1588"/>
          </a:xfrm>
          <a:prstGeom prst="line">
            <a:avLst/>
          </a:prstGeom>
          <a:ln w="101600">
            <a:solidFill>
              <a:srgbClr val="663300"/>
            </a:solidFill>
          </a:ln>
        </p:spPr>
        <p:style>
          <a:lnRef idx="3">
            <a:schemeClr val="accent2"/>
          </a:lnRef>
          <a:fillRef idx="0">
            <a:schemeClr val="accent2"/>
          </a:fillRef>
          <a:effectRef idx="2">
            <a:schemeClr val="accent2"/>
          </a:effectRef>
          <a:fontRef idx="minor">
            <a:schemeClr val="tx1"/>
          </a:fontRef>
        </p:style>
      </p:cxnSp>
      <p:sp>
        <p:nvSpPr>
          <p:cNvPr id="22" name="Ellipse 21"/>
          <p:cNvSpPr/>
          <p:nvPr/>
        </p:nvSpPr>
        <p:spPr>
          <a:xfrm>
            <a:off x="571472" y="1284736"/>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3" name="ZoneTexte 22"/>
          <p:cNvSpPr txBox="1"/>
          <p:nvPr/>
        </p:nvSpPr>
        <p:spPr>
          <a:xfrm>
            <a:off x="142844" y="1464878"/>
            <a:ext cx="1071570" cy="769441"/>
          </a:xfrm>
          <a:prstGeom prst="rect">
            <a:avLst/>
          </a:prstGeom>
          <a:noFill/>
          <a:ln>
            <a:solidFill>
              <a:schemeClr val="bg2">
                <a:lumMod val="25000"/>
              </a:schemeClr>
            </a:solidFill>
          </a:ln>
        </p:spPr>
        <p:txBody>
          <a:bodyPr wrap="square" rtlCol="0">
            <a:spAutoFit/>
          </a:bodyPr>
          <a:lstStyle/>
          <a:p>
            <a:pPr algn="ctr"/>
            <a:r>
              <a:rPr lang="fr-FR" sz="1100" b="1" u="sng" dirty="0" smtClean="0">
                <a:latin typeface="Century Gothic" pitchFamily="34" charset="0"/>
              </a:rPr>
              <a:t>1455</a:t>
            </a:r>
            <a:r>
              <a:rPr lang="fr-FR" sz="1100" b="1" dirty="0" smtClean="0">
                <a:latin typeface="Century Gothic" pitchFamily="34" charset="0"/>
              </a:rPr>
              <a:t> </a:t>
            </a:r>
          </a:p>
          <a:p>
            <a:pPr algn="ctr"/>
            <a:r>
              <a:rPr lang="fr-FR" sz="1100" b="1" dirty="0" smtClean="0">
                <a:latin typeface="Century Gothic" pitchFamily="34" charset="0"/>
              </a:rPr>
              <a:t>Bible de Gutenberg</a:t>
            </a:r>
          </a:p>
          <a:p>
            <a:pPr algn="ctr"/>
            <a:r>
              <a:rPr lang="fr-FR" sz="1100" b="1" dirty="0" smtClean="0">
                <a:latin typeface="Century Gothic" pitchFamily="34" charset="0"/>
              </a:rPr>
              <a:t>(imprimerie)</a:t>
            </a:r>
            <a:endParaRPr lang="fr-FR" sz="1100" b="1" dirty="0">
              <a:latin typeface="Century Gothic" pitchFamily="34" charset="0"/>
            </a:endParaRPr>
          </a:p>
        </p:txBody>
      </p:sp>
      <p:sp>
        <p:nvSpPr>
          <p:cNvPr id="24" name="Rectangle 23"/>
          <p:cNvSpPr/>
          <p:nvPr/>
        </p:nvSpPr>
        <p:spPr>
          <a:xfrm>
            <a:off x="142844" y="4214818"/>
            <a:ext cx="2304000" cy="2520000"/>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p:cNvCxnSpPr/>
          <p:nvPr/>
        </p:nvCxnSpPr>
        <p:spPr>
          <a:xfrm>
            <a:off x="500034" y="1141396"/>
            <a:ext cx="3780000" cy="1588"/>
          </a:xfrm>
          <a:prstGeom prst="line">
            <a:avLst/>
          </a:prstGeom>
          <a:ln>
            <a:solidFill>
              <a:schemeClr val="accent2">
                <a:lumMod val="75000"/>
              </a:schemeClr>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29" name="ZoneTexte 28"/>
          <p:cNvSpPr txBox="1"/>
          <p:nvPr/>
        </p:nvSpPr>
        <p:spPr>
          <a:xfrm>
            <a:off x="500034" y="922034"/>
            <a:ext cx="3714776" cy="261610"/>
          </a:xfrm>
          <a:prstGeom prst="rect">
            <a:avLst/>
          </a:prstGeom>
          <a:noFill/>
        </p:spPr>
        <p:txBody>
          <a:bodyPr wrap="square" rtlCol="0">
            <a:spAutoFit/>
          </a:bodyPr>
          <a:lstStyle/>
          <a:p>
            <a:pPr algn="ctr"/>
            <a:r>
              <a:rPr lang="fr-FR" sz="1100" b="1" cap="small" dirty="0" smtClean="0">
                <a:latin typeface="Century Gothic" pitchFamily="34" charset="0"/>
              </a:rPr>
              <a:t>Léonard de Vinci (1452-1519)</a:t>
            </a:r>
            <a:endParaRPr lang="fr-FR" sz="1100" b="1" cap="small" dirty="0">
              <a:latin typeface="Century Gothic" pitchFamily="34" charset="0"/>
            </a:endParaRPr>
          </a:p>
        </p:txBody>
      </p:sp>
      <p:cxnSp>
        <p:nvCxnSpPr>
          <p:cNvPr id="35" name="Connecteur droit 34"/>
          <p:cNvCxnSpPr/>
          <p:nvPr/>
        </p:nvCxnSpPr>
        <p:spPr>
          <a:xfrm>
            <a:off x="1643042" y="1428736"/>
            <a:ext cx="3240000" cy="1588"/>
          </a:xfrm>
          <a:prstGeom prst="line">
            <a:avLst/>
          </a:prstGeom>
          <a:ln>
            <a:solidFill>
              <a:schemeClr val="accent2">
                <a:lumMod val="75000"/>
              </a:schemeClr>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36" name="ZoneTexte 35"/>
          <p:cNvSpPr txBox="1"/>
          <p:nvPr/>
        </p:nvSpPr>
        <p:spPr>
          <a:xfrm>
            <a:off x="1714480" y="1214422"/>
            <a:ext cx="3143272" cy="261610"/>
          </a:xfrm>
          <a:prstGeom prst="rect">
            <a:avLst/>
          </a:prstGeom>
          <a:noFill/>
        </p:spPr>
        <p:txBody>
          <a:bodyPr wrap="square" rtlCol="0">
            <a:spAutoFit/>
          </a:bodyPr>
          <a:lstStyle/>
          <a:p>
            <a:pPr algn="ctr"/>
            <a:r>
              <a:rPr lang="fr-FR" sz="1100" b="1" cap="small" dirty="0" smtClean="0">
                <a:latin typeface="Century Gothic" pitchFamily="34" charset="0"/>
              </a:rPr>
              <a:t>Albrecht Dürer (1471-1528)</a:t>
            </a:r>
            <a:endParaRPr lang="fr-FR" sz="1100" b="1" cap="small" dirty="0">
              <a:latin typeface="Century Gothic" pitchFamily="34" charset="0"/>
            </a:endParaRPr>
          </a:p>
        </p:txBody>
      </p:sp>
      <p:sp>
        <p:nvSpPr>
          <p:cNvPr id="42" name="ZoneTexte 41"/>
          <p:cNvSpPr txBox="1"/>
          <p:nvPr/>
        </p:nvSpPr>
        <p:spPr>
          <a:xfrm>
            <a:off x="1928794" y="1500174"/>
            <a:ext cx="4572032" cy="261610"/>
          </a:xfrm>
          <a:prstGeom prst="rect">
            <a:avLst/>
          </a:prstGeom>
          <a:noFill/>
        </p:spPr>
        <p:txBody>
          <a:bodyPr wrap="square" rtlCol="0">
            <a:spAutoFit/>
          </a:bodyPr>
          <a:lstStyle/>
          <a:p>
            <a:pPr algn="ctr"/>
            <a:r>
              <a:rPr lang="fr-FR" sz="1100" b="1" cap="small" dirty="0" smtClean="0">
                <a:latin typeface="Century Gothic" pitchFamily="34" charset="0"/>
              </a:rPr>
              <a:t>Michel Ange (1475-1564)</a:t>
            </a:r>
            <a:endParaRPr lang="fr-FR" sz="1100" b="1" cap="small" dirty="0">
              <a:latin typeface="Century Gothic" pitchFamily="34" charset="0"/>
            </a:endParaRPr>
          </a:p>
        </p:txBody>
      </p:sp>
      <p:cxnSp>
        <p:nvCxnSpPr>
          <p:cNvPr id="43" name="Connecteur droit 42"/>
          <p:cNvCxnSpPr/>
          <p:nvPr/>
        </p:nvCxnSpPr>
        <p:spPr>
          <a:xfrm>
            <a:off x="1857356" y="1712900"/>
            <a:ext cx="4680000" cy="1588"/>
          </a:xfrm>
          <a:prstGeom prst="line">
            <a:avLst/>
          </a:prstGeom>
          <a:ln>
            <a:solidFill>
              <a:schemeClr val="accent2">
                <a:lumMod val="75000"/>
              </a:schemeClr>
            </a:solidFill>
            <a:headEnd type="oval"/>
            <a:tailEnd type="oval"/>
          </a:ln>
        </p:spPr>
        <p:style>
          <a:lnRef idx="3">
            <a:schemeClr val="accent2"/>
          </a:lnRef>
          <a:fillRef idx="0">
            <a:schemeClr val="accent2"/>
          </a:fillRef>
          <a:effectRef idx="2">
            <a:schemeClr val="accent2"/>
          </a:effectRef>
          <a:fontRef idx="minor">
            <a:schemeClr val="tx1"/>
          </a:fontRef>
        </p:style>
      </p:cxnSp>
      <p:cxnSp>
        <p:nvCxnSpPr>
          <p:cNvPr id="48" name="Connecteur droit 47"/>
          <p:cNvCxnSpPr/>
          <p:nvPr/>
        </p:nvCxnSpPr>
        <p:spPr>
          <a:xfrm>
            <a:off x="1357290" y="2000240"/>
            <a:ext cx="3780000" cy="1588"/>
          </a:xfrm>
          <a:prstGeom prst="line">
            <a:avLst/>
          </a:prstGeom>
          <a:ln>
            <a:solidFill>
              <a:schemeClr val="accent5">
                <a:lumMod val="50000"/>
              </a:schemeClr>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49" name="ZoneTexte 48"/>
          <p:cNvSpPr txBox="1"/>
          <p:nvPr/>
        </p:nvSpPr>
        <p:spPr>
          <a:xfrm>
            <a:off x="1428728" y="1779290"/>
            <a:ext cx="3643338" cy="261610"/>
          </a:xfrm>
          <a:prstGeom prst="rect">
            <a:avLst/>
          </a:prstGeom>
          <a:noFill/>
        </p:spPr>
        <p:txBody>
          <a:bodyPr wrap="square" rtlCol="0">
            <a:spAutoFit/>
          </a:bodyPr>
          <a:lstStyle/>
          <a:p>
            <a:pPr algn="ctr"/>
            <a:r>
              <a:rPr lang="fr-FR" sz="1100" b="1" cap="small" dirty="0" smtClean="0">
                <a:latin typeface="Century Gothic" pitchFamily="34" charset="0"/>
              </a:rPr>
              <a:t>Erasme (1469-1536)</a:t>
            </a:r>
            <a:endParaRPr lang="fr-FR" sz="1100" b="1" cap="small" dirty="0">
              <a:latin typeface="Century Gothic" pitchFamily="34" charset="0"/>
            </a:endParaRPr>
          </a:p>
        </p:txBody>
      </p:sp>
      <p:sp>
        <p:nvSpPr>
          <p:cNvPr id="34" name="Rectangle 33"/>
          <p:cNvSpPr/>
          <p:nvPr/>
        </p:nvSpPr>
        <p:spPr>
          <a:xfrm>
            <a:off x="4298401" y="58976"/>
            <a:ext cx="4845600" cy="382153"/>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38" name="Rectangle 37"/>
          <p:cNvSpPr/>
          <p:nvPr/>
        </p:nvSpPr>
        <p:spPr>
          <a:xfrm>
            <a:off x="4298401" y="38897"/>
            <a:ext cx="4845600"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Cadre chronologique</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31" name="Ellipse 30"/>
          <p:cNvSpPr/>
          <p:nvPr/>
        </p:nvSpPr>
        <p:spPr>
          <a:xfrm>
            <a:off x="4286248" y="2927810"/>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sz="1100">
              <a:latin typeface="Century Gothic" pitchFamily="34" charset="0"/>
            </a:endParaRPr>
          </a:p>
        </p:txBody>
      </p:sp>
      <p:sp>
        <p:nvSpPr>
          <p:cNvPr id="32" name="ZoneTexte 31"/>
          <p:cNvSpPr txBox="1"/>
          <p:nvPr/>
        </p:nvSpPr>
        <p:spPr>
          <a:xfrm>
            <a:off x="3857620" y="3107952"/>
            <a:ext cx="1044000" cy="769441"/>
          </a:xfrm>
          <a:prstGeom prst="rect">
            <a:avLst/>
          </a:prstGeom>
          <a:noFill/>
          <a:ln>
            <a:solidFill>
              <a:schemeClr val="tx1"/>
            </a:solidFill>
          </a:ln>
        </p:spPr>
        <p:txBody>
          <a:bodyPr wrap="square" rtlCol="0">
            <a:spAutoFit/>
          </a:bodyPr>
          <a:lstStyle/>
          <a:p>
            <a:pPr algn="ctr"/>
            <a:r>
              <a:rPr lang="fr-FR" sz="1100" b="1" u="sng" dirty="0" smtClean="0">
                <a:effectLst>
                  <a:outerShdw blurRad="38100" dist="38100" dir="2700000" algn="tl">
                    <a:srgbClr val="000000">
                      <a:alpha val="43137"/>
                    </a:srgbClr>
                  </a:outerShdw>
                </a:effectLst>
                <a:latin typeface="Century Gothic" pitchFamily="34" charset="0"/>
              </a:rPr>
              <a:t>1517 </a:t>
            </a:r>
          </a:p>
          <a:p>
            <a:pPr algn="ctr"/>
            <a:r>
              <a:rPr lang="fr-FR" sz="1100" b="1" dirty="0" smtClean="0">
                <a:latin typeface="Century Gothic" pitchFamily="34" charset="0"/>
              </a:rPr>
              <a:t> 95 thèses de Luther à Wittenberg</a:t>
            </a:r>
          </a:p>
        </p:txBody>
      </p:sp>
      <p:sp>
        <p:nvSpPr>
          <p:cNvPr id="40" name="Pentagone 39"/>
          <p:cNvSpPr/>
          <p:nvPr/>
        </p:nvSpPr>
        <p:spPr>
          <a:xfrm>
            <a:off x="4357686" y="2571744"/>
            <a:ext cx="4572032" cy="214314"/>
          </a:xfrm>
          <a:prstGeom prst="homePlate">
            <a:avLst/>
          </a:prstGeom>
          <a:solidFill>
            <a:schemeClr val="accent6">
              <a:lumMod val="60000"/>
              <a:lumOff val="40000"/>
            </a:schemeClr>
          </a:solidFill>
          <a:ln>
            <a:solidFill>
              <a:schemeClr val="bg2">
                <a:lumMod val="1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b="1" cap="small" dirty="0" smtClean="0">
                <a:solidFill>
                  <a:schemeClr val="tx1"/>
                </a:solidFill>
                <a:latin typeface="Century Gothic" pitchFamily="34" charset="0"/>
              </a:rPr>
              <a:t>Réforme Protestante</a:t>
            </a:r>
            <a:endParaRPr lang="fr-FR" sz="1100" b="1" cap="small" dirty="0">
              <a:solidFill>
                <a:schemeClr val="tx1"/>
              </a:solidFill>
              <a:latin typeface="Century Gothic" pitchFamily="34" charset="0"/>
            </a:endParaRPr>
          </a:p>
        </p:txBody>
      </p:sp>
      <p:sp>
        <p:nvSpPr>
          <p:cNvPr id="41" name="Ellipse 40"/>
          <p:cNvSpPr/>
          <p:nvPr/>
        </p:nvSpPr>
        <p:spPr>
          <a:xfrm>
            <a:off x="5072066" y="2927810"/>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sz="1100">
              <a:latin typeface="Century Gothic" pitchFamily="34" charset="0"/>
            </a:endParaRPr>
          </a:p>
        </p:txBody>
      </p:sp>
      <p:sp>
        <p:nvSpPr>
          <p:cNvPr id="44" name="ZoneTexte 43"/>
          <p:cNvSpPr txBox="1"/>
          <p:nvPr/>
        </p:nvSpPr>
        <p:spPr>
          <a:xfrm>
            <a:off x="5027636" y="3169508"/>
            <a:ext cx="1758942" cy="769441"/>
          </a:xfrm>
          <a:prstGeom prst="rect">
            <a:avLst/>
          </a:prstGeom>
          <a:noFill/>
          <a:ln>
            <a:solidFill>
              <a:schemeClr val="tx1"/>
            </a:solidFill>
          </a:ln>
        </p:spPr>
        <p:txBody>
          <a:bodyPr wrap="square" rtlCol="0" anchor="ctr">
            <a:spAutoFit/>
          </a:bodyPr>
          <a:lstStyle/>
          <a:p>
            <a:pPr algn="ctr"/>
            <a:r>
              <a:rPr lang="fr-FR" sz="1100" b="1" u="sng" dirty="0" smtClean="0">
                <a:effectLst>
                  <a:outerShdw blurRad="38100" dist="38100" dir="2700000" algn="tl">
                    <a:srgbClr val="000000">
                      <a:alpha val="43137"/>
                    </a:srgbClr>
                  </a:outerShdw>
                </a:effectLst>
                <a:latin typeface="Century Gothic" pitchFamily="34" charset="0"/>
              </a:rPr>
              <a:t>1536</a:t>
            </a:r>
          </a:p>
          <a:p>
            <a:pPr algn="ctr"/>
            <a:r>
              <a:rPr lang="fr-FR" sz="1100" b="1" dirty="0" smtClean="0">
                <a:latin typeface="Century Gothic" pitchFamily="34" charset="0"/>
              </a:rPr>
              <a:t>Calvin publie à Bâle « l’Institution de la religion chrétienne »</a:t>
            </a:r>
          </a:p>
        </p:txBody>
      </p:sp>
      <p:sp>
        <p:nvSpPr>
          <p:cNvPr id="47" name="Pentagone 46"/>
          <p:cNvSpPr/>
          <p:nvPr/>
        </p:nvSpPr>
        <p:spPr>
          <a:xfrm>
            <a:off x="5802776" y="2857496"/>
            <a:ext cx="2484000" cy="214314"/>
          </a:xfrm>
          <a:prstGeom prst="homePlate">
            <a:avLst/>
          </a:prstGeom>
          <a:solidFill>
            <a:schemeClr val="accent4">
              <a:lumMod val="20000"/>
              <a:lumOff val="80000"/>
            </a:schemeClr>
          </a:solidFill>
          <a:ln>
            <a:solidFill>
              <a:schemeClr val="bg2">
                <a:lumMod val="2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b="1" cap="small" dirty="0" smtClean="0">
                <a:solidFill>
                  <a:schemeClr val="tx1"/>
                </a:solidFill>
                <a:effectLst>
                  <a:outerShdw blurRad="38100" dist="38100" dir="2700000" algn="tl">
                    <a:srgbClr val="000000">
                      <a:alpha val="43137"/>
                    </a:srgbClr>
                  </a:outerShdw>
                </a:effectLst>
                <a:latin typeface="Century Gothic" pitchFamily="34" charset="0"/>
              </a:rPr>
              <a:t>Concile de Trente (1545-1563)</a:t>
            </a:r>
            <a:endParaRPr lang="fr-FR" sz="1100" b="1" cap="small" dirty="0">
              <a:solidFill>
                <a:schemeClr val="tx1"/>
              </a:solidFill>
              <a:effectLst>
                <a:outerShdw blurRad="38100" dist="38100" dir="2700000" algn="tl">
                  <a:srgbClr val="000000">
                    <a:alpha val="43137"/>
                  </a:srgbClr>
                </a:outerShdw>
              </a:effectLst>
              <a:latin typeface="Century Gothic" pitchFamily="34" charset="0"/>
            </a:endParaRPr>
          </a:p>
        </p:txBody>
      </p:sp>
      <p:pic>
        <p:nvPicPr>
          <p:cNvPr id="52" name="Picture 6" descr="http://lelivrescolaire.fr/upload/books/9-lec2-doc2-Concile_de_Trente.jpg"/>
          <p:cNvPicPr>
            <a:picLocks noChangeAspect="1" noChangeArrowheads="1"/>
          </p:cNvPicPr>
          <p:nvPr/>
        </p:nvPicPr>
        <p:blipFill>
          <a:blip r:embed="rId5" cstate="email">
            <a:extLst>
              <a:ext uri="{28A0092B-C50C-407E-A947-70E740481C1C}">
                <a14:useLocalDpi xmlns:a14="http://schemas.microsoft.com/office/drawing/2010/main"/>
              </a:ext>
            </a:extLst>
          </a:blip>
          <a:srcRect t="5378"/>
          <a:stretch>
            <a:fillRect/>
          </a:stretch>
        </p:blipFill>
        <p:spPr bwMode="auto">
          <a:xfrm>
            <a:off x="2576826" y="4214818"/>
            <a:ext cx="4066876" cy="250033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spTree>
    <p:extLst>
      <p:ext uri="{BB962C8B-B14F-4D97-AF65-F5344CB8AC3E}">
        <p14:creationId xmlns:p14="http://schemas.microsoft.com/office/powerpoint/2010/main" val="37236359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par>
                          <p:cTn id="14" fill="hold">
                            <p:stCondLst>
                              <p:cond delay="2500"/>
                            </p:stCondLst>
                            <p:childTnLst>
                              <p:par>
                                <p:cTn id="15" presetID="20" presetClass="entr" presetSubtype="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edge">
                                      <p:cBhvr>
                                        <p:cTn id="17" dur="2000"/>
                                        <p:tgtEl>
                                          <p:spTgt spid="45"/>
                                        </p:tgtEl>
                                      </p:cBhvr>
                                    </p:animEffect>
                                  </p:childTnLst>
                                </p:cTn>
                              </p:par>
                            </p:childTnLst>
                          </p:cTn>
                        </p:par>
                        <p:par>
                          <p:cTn id="18" fill="hold">
                            <p:stCondLst>
                              <p:cond delay="4500"/>
                            </p:stCondLst>
                            <p:childTnLst>
                              <p:par>
                                <p:cTn id="19" presetID="22" presetClass="entr" presetSubtype="8"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20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1000" fill="hold"/>
                                        <p:tgtEl>
                                          <p:spTgt spid="47"/>
                                        </p:tgtEl>
                                        <p:attrNameLst>
                                          <p:attrName>ppt_x</p:attrName>
                                        </p:attrNameLst>
                                      </p:cBhvr>
                                      <p:tavLst>
                                        <p:tav tm="0">
                                          <p:val>
                                            <p:strVal val="#ppt_x-.2"/>
                                          </p:val>
                                        </p:tav>
                                        <p:tav tm="100000">
                                          <p:val>
                                            <p:strVal val="#ppt_x"/>
                                          </p:val>
                                        </p:tav>
                                      </p:tavLst>
                                    </p:anim>
                                    <p:anim calcmode="lin" valueType="num">
                                      <p:cBhvr>
                                        <p:cTn id="27"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7"/>
                                        </p:tgtEl>
                                      </p:cBhvr>
                                    </p:animEffect>
                                  </p:childTnLst>
                                </p:cTn>
                              </p:par>
                              <p:par>
                                <p:cTn id="29" presetID="55" presetClass="exit" presetSubtype="0" fill="hold" grpId="1" nodeType="withEffect">
                                  <p:stCondLst>
                                    <p:cond delay="0"/>
                                  </p:stCondLst>
                                  <p:childTnLst>
                                    <p:anim calcmode="lin" valueType="num">
                                      <p:cBhvr>
                                        <p:cTn id="30" dur="1000"/>
                                        <p:tgtEl>
                                          <p:spTgt spid="46"/>
                                        </p:tgtEl>
                                        <p:attrNameLst>
                                          <p:attrName>ppt_w</p:attrName>
                                        </p:attrNameLst>
                                      </p:cBhvr>
                                      <p:tavLst>
                                        <p:tav tm="0">
                                          <p:val>
                                            <p:strVal val="ppt_w"/>
                                          </p:val>
                                        </p:tav>
                                        <p:tav tm="100000">
                                          <p:val>
                                            <p:strVal val="ppt_w*0.70"/>
                                          </p:val>
                                        </p:tav>
                                      </p:tavLst>
                                    </p:anim>
                                    <p:anim calcmode="lin" valueType="num">
                                      <p:cBhvr>
                                        <p:cTn id="31" dur="1000"/>
                                        <p:tgtEl>
                                          <p:spTgt spid="46"/>
                                        </p:tgtEl>
                                        <p:attrNameLst>
                                          <p:attrName>ppt_h</p:attrName>
                                        </p:attrNameLst>
                                      </p:cBhvr>
                                      <p:tavLst>
                                        <p:tav tm="0">
                                          <p:val>
                                            <p:strVal val="ppt_h"/>
                                          </p:val>
                                        </p:tav>
                                        <p:tav tm="100000">
                                          <p:val>
                                            <p:strVal val="ppt_h"/>
                                          </p:val>
                                        </p:tav>
                                      </p:tavLst>
                                    </p:anim>
                                    <p:animEffect transition="out" filter="fade">
                                      <p:cBhvr>
                                        <p:cTn id="32" dur="1000"/>
                                        <p:tgtEl>
                                          <p:spTgt spid="46"/>
                                        </p:tgtEl>
                                      </p:cBhvr>
                                    </p:animEffect>
                                    <p:set>
                                      <p:cBhvr>
                                        <p:cTn id="33" dur="1" fill="hold">
                                          <p:stCondLst>
                                            <p:cond delay="999"/>
                                          </p:stCondLst>
                                        </p:cTn>
                                        <p:tgtEl>
                                          <p:spTgt spid="46"/>
                                        </p:tgtEl>
                                        <p:attrNameLst>
                                          <p:attrName>style.visibility</p:attrName>
                                        </p:attrNameLst>
                                      </p:cBhvr>
                                      <p:to>
                                        <p:strVal val="hidden"/>
                                      </p:to>
                                    </p:set>
                                  </p:childTnLst>
                                </p:cTn>
                              </p:par>
                              <p:par>
                                <p:cTn id="34" presetID="55" presetClass="exit" presetSubtype="0" fill="hold" nodeType="withEffect">
                                  <p:stCondLst>
                                    <p:cond delay="0"/>
                                  </p:stCondLst>
                                  <p:childTnLst>
                                    <p:anim calcmode="lin" valueType="num">
                                      <p:cBhvr>
                                        <p:cTn id="35" dur="1000"/>
                                        <p:tgtEl>
                                          <p:spTgt spid="45"/>
                                        </p:tgtEl>
                                        <p:attrNameLst>
                                          <p:attrName>ppt_w</p:attrName>
                                        </p:attrNameLst>
                                      </p:cBhvr>
                                      <p:tavLst>
                                        <p:tav tm="0">
                                          <p:val>
                                            <p:strVal val="ppt_w"/>
                                          </p:val>
                                        </p:tav>
                                        <p:tav tm="100000">
                                          <p:val>
                                            <p:strVal val="ppt_w*0.70"/>
                                          </p:val>
                                        </p:tav>
                                      </p:tavLst>
                                    </p:anim>
                                    <p:anim calcmode="lin" valueType="num">
                                      <p:cBhvr>
                                        <p:cTn id="36" dur="1000"/>
                                        <p:tgtEl>
                                          <p:spTgt spid="45"/>
                                        </p:tgtEl>
                                        <p:attrNameLst>
                                          <p:attrName>ppt_h</p:attrName>
                                        </p:attrNameLst>
                                      </p:cBhvr>
                                      <p:tavLst>
                                        <p:tav tm="0">
                                          <p:val>
                                            <p:strVal val="ppt_h"/>
                                          </p:val>
                                        </p:tav>
                                        <p:tav tm="100000">
                                          <p:val>
                                            <p:strVal val="ppt_h"/>
                                          </p:val>
                                        </p:tav>
                                      </p:tavLst>
                                    </p:anim>
                                    <p:animEffect transition="out" filter="fade">
                                      <p:cBhvr>
                                        <p:cTn id="37" dur="1000"/>
                                        <p:tgtEl>
                                          <p:spTgt spid="45"/>
                                        </p:tgtEl>
                                      </p:cBhvr>
                                    </p:animEffect>
                                    <p:set>
                                      <p:cBhvr>
                                        <p:cTn id="38" dur="1" fill="hold">
                                          <p:stCondLst>
                                            <p:cond delay="999"/>
                                          </p:stCondLst>
                                        </p:cTn>
                                        <p:tgtEl>
                                          <p:spTgt spid="45"/>
                                        </p:tgtEl>
                                        <p:attrNameLst>
                                          <p:attrName>style.visibility</p:attrName>
                                        </p:attrNameLst>
                                      </p:cBhvr>
                                      <p:to>
                                        <p:strVal val="hidden"/>
                                      </p:to>
                                    </p:set>
                                  </p:childTnLst>
                                </p:cTn>
                              </p:par>
                            </p:childTnLst>
                          </p:cTn>
                        </p:par>
                        <p:par>
                          <p:cTn id="39" fill="hold">
                            <p:stCondLst>
                              <p:cond delay="1000"/>
                            </p:stCondLst>
                            <p:childTnLst>
                              <p:par>
                                <p:cTn id="40" presetID="20" presetClass="entr" presetSubtype="0"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edge">
                                      <p:cBhvr>
                                        <p:cTn id="42" dur="2000"/>
                                        <p:tgtEl>
                                          <p:spTgt spid="50"/>
                                        </p:tgtEl>
                                      </p:cBhvr>
                                    </p:animEffect>
                                  </p:childTnLst>
                                </p:cTn>
                              </p:par>
                            </p:childTnLst>
                          </p:cTn>
                        </p:par>
                        <p:par>
                          <p:cTn id="43" fill="hold">
                            <p:stCondLst>
                              <p:cond delay="3000"/>
                            </p:stCondLst>
                            <p:childTnLst>
                              <p:par>
                                <p:cTn id="44" presetID="2" presetClass="entr" presetSubtype="2"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2000" fill="hold"/>
                                        <p:tgtEl>
                                          <p:spTgt spid="52"/>
                                        </p:tgtEl>
                                        <p:attrNameLst>
                                          <p:attrName>ppt_x</p:attrName>
                                        </p:attrNameLst>
                                      </p:cBhvr>
                                      <p:tavLst>
                                        <p:tav tm="0">
                                          <p:val>
                                            <p:strVal val="1+#ppt_w/2"/>
                                          </p:val>
                                        </p:tav>
                                        <p:tav tm="100000">
                                          <p:val>
                                            <p:strVal val="#ppt_x"/>
                                          </p:val>
                                        </p:tav>
                                      </p:tavLst>
                                    </p:anim>
                                    <p:anim calcmode="lin" valueType="num">
                                      <p:cBhvr additive="base">
                                        <p:cTn id="47" dur="200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2000" fill="hold"/>
                                        <p:tgtEl>
                                          <p:spTgt spid="51"/>
                                        </p:tgtEl>
                                        <p:attrNameLst>
                                          <p:attrName>ppt_x</p:attrName>
                                        </p:attrNameLst>
                                      </p:cBhvr>
                                      <p:tavLst>
                                        <p:tav tm="0">
                                          <p:val>
                                            <p:strVal val="1+#ppt_w/2"/>
                                          </p:val>
                                        </p:tav>
                                        <p:tav tm="100000">
                                          <p:val>
                                            <p:strVal val="#ppt_x"/>
                                          </p:val>
                                        </p:tav>
                                      </p:tavLst>
                                    </p:anim>
                                    <p:anim calcmode="lin" valueType="num">
                                      <p:cBhvr additive="base">
                                        <p:cTn id="51" dur="2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51" grpId="0" animBg="1"/>
      <p:bldP spid="41" grpId="0" animBg="1"/>
      <p:bldP spid="44"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29835831"/>
              </p:ext>
            </p:extLst>
          </p:nvPr>
        </p:nvGraphicFramePr>
        <p:xfrm>
          <a:off x="1" y="323165"/>
          <a:ext cx="9143998" cy="6534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1784" y="0"/>
            <a:ext cx="9205783" cy="646331"/>
          </a:xfrm>
          <a:prstGeom prst="rect">
            <a:avLst/>
          </a:prstGeom>
        </p:spPr>
        <p:txBody>
          <a:bodyPr wrap="square">
            <a:spAutoFit/>
          </a:bodyPr>
          <a:lstStyle/>
          <a:p>
            <a:pPr algn="ct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III. Un Nouveau rapport à Dieu</a:t>
            </a:r>
          </a:p>
          <a:p>
            <a:pPr marL="342900" indent="-342900" algn="ctr">
              <a:buFont typeface="+mj-lt"/>
              <a:buAutoNum type="alphaUcPeriod" startAt="3"/>
            </a:pPr>
            <a:r>
              <a:rPr lang="fr-FR" b="1" dirty="0" smtClean="0">
                <a:solidFill>
                  <a:schemeClr val="accent2">
                    <a:lumMod val="50000"/>
                  </a:schemeClr>
                </a:solidFill>
                <a:latin typeface="Century Gothic" pitchFamily="34" charset="0"/>
              </a:rPr>
              <a:t>Réforme catholique et guerres de religion</a:t>
            </a:r>
            <a:endParaRPr lang="fr-FR" b="1" dirty="0">
              <a:solidFill>
                <a:schemeClr val="accent2">
                  <a:lumMod val="50000"/>
                </a:schemeClr>
              </a:solidFill>
              <a:latin typeface="Century Gothic" pitchFamily="34" charset="0"/>
            </a:endParaRPr>
          </a:p>
        </p:txBody>
      </p:sp>
      <p:pic>
        <p:nvPicPr>
          <p:cNvPr id="3074" name="Picture 2" descr="Résultat de recherche d'images pour &quot;Ignace de Loyola Paul III&quo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160" y="646331"/>
            <a:ext cx="2839828" cy="373776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Résultat de recherche d'images pour &quot;l’église-mère des jésuites : Gesù, à Rome&quo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2992" y="592823"/>
            <a:ext cx="2628164" cy="409993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l’église-mère des jésuites : Gesù, à Rome&quo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86988" y="592823"/>
            <a:ext cx="1654119" cy="249151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l’église-mère des jésuites : Gesù, à Rome&quot;"/>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12986" r="13170"/>
          <a:stretch/>
        </p:blipFill>
        <p:spPr bwMode="auto">
          <a:xfrm>
            <a:off x="5794624" y="3850254"/>
            <a:ext cx="3205538" cy="28911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1593" r="1709" b="11236"/>
          <a:stretch/>
        </p:blipFill>
        <p:spPr bwMode="auto">
          <a:xfrm>
            <a:off x="47160" y="592823"/>
            <a:ext cx="3496036" cy="249151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Image associÃ©e"/>
          <p:cNvPicPr>
            <a:picLocks noChangeAspect="1" noChangeArrowheads="1"/>
          </p:cNvPicPr>
          <p:nvPr/>
        </p:nvPicPr>
        <p:blipFill rotWithShape="1">
          <a:blip r:embed="rId12" cstate="email">
            <a:extLst>
              <a:ext uri="{BEBA8EAE-BF5A-486C-A8C5-ECC9F3942E4B}">
                <a14:imgProps xmlns:a14="http://schemas.microsoft.com/office/drawing/2010/main">
                  <a14:imgLayer r:embed="rId13">
                    <a14:imgEffect>
                      <a14:backgroundRemoval t="8786" b="90256" l="17466" r="85274">
                        <a14:foregroundMark x1="21575" y1="14058" x2="82363" y2="15016"/>
                        <a14:foregroundMark x1="22774" y1="21885" x2="53767" y2="69808"/>
                        <a14:foregroundMark x1="23116" y1="53674" x2="22260" y2="88179"/>
                        <a14:foregroundMark x1="35959" y1="30990" x2="76370" y2="30192"/>
                        <a14:foregroundMark x1="84247" y1="59585" x2="83219" y2="74920"/>
                        <a14:foregroundMark x1="84589" y1="56070" x2="85103" y2="35783"/>
                        <a14:foregroundMark x1="81579" y1="21182" x2="27895" y2="20690"/>
                        <a14:foregroundMark x1="75789" y1="50739" x2="37895" y2="77833"/>
                        <a14:foregroundMark x1="74211" y1="46798" x2="78421" y2="54187"/>
                      </a14:backgroundRemoval>
                    </a14:imgEffect>
                  </a14:imgLayer>
                </a14:imgProps>
              </a:ext>
              <a:ext uri="{28A0092B-C50C-407E-A947-70E740481C1C}">
                <a14:useLocalDpi xmlns:a14="http://schemas.microsoft.com/office/drawing/2010/main"/>
              </a:ext>
            </a:extLst>
          </a:blip>
          <a:srcRect l="17469" t="8729" r="14646" b="9907"/>
          <a:stretch/>
        </p:blipFill>
        <p:spPr bwMode="auto">
          <a:xfrm rot="20619349">
            <a:off x="8449231" y="120404"/>
            <a:ext cx="535335" cy="68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61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graphicEl>
                                              <a:dgm id="{853D1C24-A14B-4685-BA83-17E58C821183}"/>
                                            </p:graphicEl>
                                          </p:spTgt>
                                        </p:tgtEl>
                                        <p:attrNameLst>
                                          <p:attrName>style.visibility</p:attrName>
                                        </p:attrNameLst>
                                      </p:cBhvr>
                                      <p:to>
                                        <p:strVal val="visible"/>
                                      </p:to>
                                    </p:set>
                                    <p:anim calcmode="lin" valueType="num">
                                      <p:cBhvr>
                                        <p:cTn id="19" dur="1000" fill="hold"/>
                                        <p:tgtEl>
                                          <p:spTgt spid="4">
                                            <p:graphicEl>
                                              <a:dgm id="{853D1C24-A14B-4685-BA83-17E58C821183}"/>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853D1C24-A14B-4685-BA83-17E58C821183}"/>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853D1C24-A14B-4685-BA83-17E58C821183}"/>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853D1C24-A14B-4685-BA83-17E58C82118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p:cTn id="27" dur="500" fill="hold"/>
                                        <p:tgtEl>
                                          <p:spTgt spid="3074"/>
                                        </p:tgtEl>
                                        <p:attrNameLst>
                                          <p:attrName>ppt_w</p:attrName>
                                        </p:attrNameLst>
                                      </p:cBhvr>
                                      <p:tavLst>
                                        <p:tav tm="0">
                                          <p:val>
                                            <p:fltVal val="0"/>
                                          </p:val>
                                        </p:tav>
                                        <p:tav tm="100000">
                                          <p:val>
                                            <p:strVal val="#ppt_w"/>
                                          </p:val>
                                        </p:tav>
                                      </p:tavLst>
                                    </p:anim>
                                    <p:anim calcmode="lin" valueType="num">
                                      <p:cBhvr>
                                        <p:cTn id="28" dur="500" fill="hold"/>
                                        <p:tgtEl>
                                          <p:spTgt spid="3074"/>
                                        </p:tgtEl>
                                        <p:attrNameLst>
                                          <p:attrName>ppt_h</p:attrName>
                                        </p:attrNameLst>
                                      </p:cBhvr>
                                      <p:tavLst>
                                        <p:tav tm="0">
                                          <p:val>
                                            <p:fltVal val="0"/>
                                          </p:val>
                                        </p:tav>
                                        <p:tav tm="100000">
                                          <p:val>
                                            <p:strVal val="#ppt_h"/>
                                          </p:val>
                                        </p:tav>
                                      </p:tavLst>
                                    </p:anim>
                                    <p:animEffect transition="in" filter="fade">
                                      <p:cBhvr>
                                        <p:cTn id="29" dur="500"/>
                                        <p:tgtEl>
                                          <p:spTgt spid="307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4">
                                            <p:graphicEl>
                                              <a:dgm id="{8C756B9A-0FC1-4078-8986-3202818E19D8}"/>
                                            </p:graphicEl>
                                          </p:spTgt>
                                        </p:tgtEl>
                                        <p:attrNameLst>
                                          <p:attrName>style.visibility</p:attrName>
                                        </p:attrNameLst>
                                      </p:cBhvr>
                                      <p:to>
                                        <p:strVal val="visible"/>
                                      </p:to>
                                    </p:set>
                                    <p:anim calcmode="lin" valueType="num">
                                      <p:cBhvr>
                                        <p:cTn id="34" dur="1000" fill="hold"/>
                                        <p:tgtEl>
                                          <p:spTgt spid="4">
                                            <p:graphicEl>
                                              <a:dgm id="{8C756B9A-0FC1-4078-8986-3202818E19D8}"/>
                                            </p:graphicEl>
                                          </p:spTgt>
                                        </p:tgtEl>
                                        <p:attrNameLst>
                                          <p:attrName>ppt_w</p:attrName>
                                        </p:attrNameLst>
                                      </p:cBhvr>
                                      <p:tavLst>
                                        <p:tav tm="0">
                                          <p:val>
                                            <p:fltVal val="0"/>
                                          </p:val>
                                        </p:tav>
                                        <p:tav tm="100000">
                                          <p:val>
                                            <p:strVal val="#ppt_w"/>
                                          </p:val>
                                        </p:tav>
                                      </p:tavLst>
                                    </p:anim>
                                    <p:anim calcmode="lin" valueType="num">
                                      <p:cBhvr>
                                        <p:cTn id="35" dur="1000" fill="hold"/>
                                        <p:tgtEl>
                                          <p:spTgt spid="4">
                                            <p:graphicEl>
                                              <a:dgm id="{8C756B9A-0FC1-4078-8986-3202818E19D8}"/>
                                            </p:graphicEl>
                                          </p:spTgt>
                                        </p:tgtEl>
                                        <p:attrNameLst>
                                          <p:attrName>ppt_h</p:attrName>
                                        </p:attrNameLst>
                                      </p:cBhvr>
                                      <p:tavLst>
                                        <p:tav tm="0">
                                          <p:val>
                                            <p:fltVal val="0"/>
                                          </p:val>
                                        </p:tav>
                                        <p:tav tm="100000">
                                          <p:val>
                                            <p:strVal val="#ppt_h"/>
                                          </p:val>
                                        </p:tav>
                                      </p:tavLst>
                                    </p:anim>
                                    <p:anim calcmode="lin" valueType="num">
                                      <p:cBhvr>
                                        <p:cTn id="36" dur="1000" fill="hold"/>
                                        <p:tgtEl>
                                          <p:spTgt spid="4">
                                            <p:graphicEl>
                                              <a:dgm id="{8C756B9A-0FC1-4078-8986-3202818E19D8}"/>
                                            </p:graphicEl>
                                          </p:spTgt>
                                        </p:tgtEl>
                                        <p:attrNameLst>
                                          <p:attrName>style.rotation</p:attrName>
                                        </p:attrNameLst>
                                      </p:cBhvr>
                                      <p:tavLst>
                                        <p:tav tm="0">
                                          <p:val>
                                            <p:fltVal val="90"/>
                                          </p:val>
                                        </p:tav>
                                        <p:tav tm="100000">
                                          <p:val>
                                            <p:fltVal val="0"/>
                                          </p:val>
                                        </p:tav>
                                      </p:tavLst>
                                    </p:anim>
                                    <p:animEffect transition="in" filter="fade">
                                      <p:cBhvr>
                                        <p:cTn id="37" dur="1000"/>
                                        <p:tgtEl>
                                          <p:spTgt spid="4">
                                            <p:graphicEl>
                                              <a:dgm id="{8C756B9A-0FC1-4078-8986-3202818E19D8}"/>
                                            </p:graphic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4">
                                            <p:graphicEl>
                                              <a:dgm id="{93C5A054-CDDE-4462-AE4C-D96C8A3005A3}"/>
                                            </p:graphicEl>
                                          </p:spTgt>
                                        </p:tgtEl>
                                        <p:attrNameLst>
                                          <p:attrName>style.visibility</p:attrName>
                                        </p:attrNameLst>
                                      </p:cBhvr>
                                      <p:to>
                                        <p:strVal val="visible"/>
                                      </p:to>
                                    </p:set>
                                    <p:anim calcmode="lin" valueType="num">
                                      <p:cBhvr>
                                        <p:cTn id="40" dur="1000" fill="hold"/>
                                        <p:tgtEl>
                                          <p:spTgt spid="4">
                                            <p:graphicEl>
                                              <a:dgm id="{93C5A054-CDDE-4462-AE4C-D96C8A3005A3}"/>
                                            </p:graphicEl>
                                          </p:spTgt>
                                        </p:tgtEl>
                                        <p:attrNameLst>
                                          <p:attrName>ppt_w</p:attrName>
                                        </p:attrNameLst>
                                      </p:cBhvr>
                                      <p:tavLst>
                                        <p:tav tm="0">
                                          <p:val>
                                            <p:fltVal val="0"/>
                                          </p:val>
                                        </p:tav>
                                        <p:tav tm="100000">
                                          <p:val>
                                            <p:strVal val="#ppt_w"/>
                                          </p:val>
                                        </p:tav>
                                      </p:tavLst>
                                    </p:anim>
                                    <p:anim calcmode="lin" valueType="num">
                                      <p:cBhvr>
                                        <p:cTn id="41" dur="1000" fill="hold"/>
                                        <p:tgtEl>
                                          <p:spTgt spid="4">
                                            <p:graphicEl>
                                              <a:dgm id="{93C5A054-CDDE-4462-AE4C-D96C8A3005A3}"/>
                                            </p:graphicEl>
                                          </p:spTgt>
                                        </p:tgtEl>
                                        <p:attrNameLst>
                                          <p:attrName>ppt_h</p:attrName>
                                        </p:attrNameLst>
                                      </p:cBhvr>
                                      <p:tavLst>
                                        <p:tav tm="0">
                                          <p:val>
                                            <p:fltVal val="0"/>
                                          </p:val>
                                        </p:tav>
                                        <p:tav tm="100000">
                                          <p:val>
                                            <p:strVal val="#ppt_h"/>
                                          </p:val>
                                        </p:tav>
                                      </p:tavLst>
                                    </p:anim>
                                    <p:anim calcmode="lin" valueType="num">
                                      <p:cBhvr>
                                        <p:cTn id="42" dur="1000" fill="hold"/>
                                        <p:tgtEl>
                                          <p:spTgt spid="4">
                                            <p:graphicEl>
                                              <a:dgm id="{93C5A054-CDDE-4462-AE4C-D96C8A3005A3}"/>
                                            </p:graphicEl>
                                          </p:spTgt>
                                        </p:tgtEl>
                                        <p:attrNameLst>
                                          <p:attrName>style.rotation</p:attrName>
                                        </p:attrNameLst>
                                      </p:cBhvr>
                                      <p:tavLst>
                                        <p:tav tm="0">
                                          <p:val>
                                            <p:fltVal val="90"/>
                                          </p:val>
                                        </p:tav>
                                        <p:tav tm="100000">
                                          <p:val>
                                            <p:fltVal val="0"/>
                                          </p:val>
                                        </p:tav>
                                      </p:tavLst>
                                    </p:anim>
                                    <p:animEffect transition="in" filter="fade">
                                      <p:cBhvr>
                                        <p:cTn id="43" dur="1000"/>
                                        <p:tgtEl>
                                          <p:spTgt spid="4">
                                            <p:graphicEl>
                                              <a:dgm id="{93C5A054-CDDE-4462-AE4C-D96C8A3005A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074"/>
                                        </p:tgtEl>
                                      </p:cBhvr>
                                    </p:animEffect>
                                    <p:set>
                                      <p:cBhvr>
                                        <p:cTn id="48" dur="1" fill="hold">
                                          <p:stCondLst>
                                            <p:cond delay="499"/>
                                          </p:stCondLst>
                                        </p:cTn>
                                        <p:tgtEl>
                                          <p:spTgt spid="3074"/>
                                        </p:tgtEl>
                                        <p:attrNameLst>
                                          <p:attrName>style.visibility</p:attrName>
                                        </p:attrNameLst>
                                      </p:cBhvr>
                                      <p:to>
                                        <p:strVal val="hidden"/>
                                      </p:to>
                                    </p:se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childTnLst>
                                </p:cTn>
                              </p:par>
                            </p:childTnLst>
                          </p:cTn>
                        </p:par>
                        <p:par>
                          <p:cTn id="55" fill="hold">
                            <p:stCondLst>
                              <p:cond delay="1000"/>
                            </p:stCondLst>
                            <p:childTnLst>
                              <p:par>
                                <p:cTn id="56" presetID="53" presetClass="entr" presetSubtype="16" fill="hold" nodeType="afterEffect">
                                  <p:stCondLst>
                                    <p:cond delay="0"/>
                                  </p:stCondLst>
                                  <p:childTnLst>
                                    <p:set>
                                      <p:cBhvr>
                                        <p:cTn id="57" dur="1" fill="hold">
                                          <p:stCondLst>
                                            <p:cond delay="0"/>
                                          </p:stCondLst>
                                        </p:cTn>
                                        <p:tgtEl>
                                          <p:spTgt spid="1026"/>
                                        </p:tgtEl>
                                        <p:attrNameLst>
                                          <p:attrName>style.visibility</p:attrName>
                                        </p:attrNameLst>
                                      </p:cBhvr>
                                      <p:to>
                                        <p:strVal val="visible"/>
                                      </p:to>
                                    </p:set>
                                    <p:anim calcmode="lin" valueType="num">
                                      <p:cBhvr>
                                        <p:cTn id="58" dur="500" fill="hold"/>
                                        <p:tgtEl>
                                          <p:spTgt spid="1026"/>
                                        </p:tgtEl>
                                        <p:attrNameLst>
                                          <p:attrName>ppt_w</p:attrName>
                                        </p:attrNameLst>
                                      </p:cBhvr>
                                      <p:tavLst>
                                        <p:tav tm="0">
                                          <p:val>
                                            <p:fltVal val="0"/>
                                          </p:val>
                                        </p:tav>
                                        <p:tav tm="100000">
                                          <p:val>
                                            <p:strVal val="#ppt_w"/>
                                          </p:val>
                                        </p:tav>
                                      </p:tavLst>
                                    </p:anim>
                                    <p:anim calcmode="lin" valueType="num">
                                      <p:cBhvr>
                                        <p:cTn id="59" dur="500" fill="hold"/>
                                        <p:tgtEl>
                                          <p:spTgt spid="1026"/>
                                        </p:tgtEl>
                                        <p:attrNameLst>
                                          <p:attrName>ppt_h</p:attrName>
                                        </p:attrNameLst>
                                      </p:cBhvr>
                                      <p:tavLst>
                                        <p:tav tm="0">
                                          <p:val>
                                            <p:fltVal val="0"/>
                                          </p:val>
                                        </p:tav>
                                        <p:tav tm="100000">
                                          <p:val>
                                            <p:strVal val="#ppt_h"/>
                                          </p:val>
                                        </p:tav>
                                      </p:tavLst>
                                    </p:anim>
                                    <p:animEffect transition="in" filter="fade">
                                      <p:cBhvr>
                                        <p:cTn id="60" dur="500"/>
                                        <p:tgtEl>
                                          <p:spTgt spid="1026"/>
                                        </p:tgtEl>
                                      </p:cBhvr>
                                    </p:animEffect>
                                  </p:childTnLst>
                                </p:cTn>
                              </p:par>
                            </p:childTnLst>
                          </p:cTn>
                        </p:par>
                        <p:par>
                          <p:cTn id="61" fill="hold">
                            <p:stCondLst>
                              <p:cond delay="1500"/>
                            </p:stCondLst>
                            <p:childTnLst>
                              <p:par>
                                <p:cTn id="62" presetID="53" presetClass="entr" presetSubtype="16" fill="hold" nodeType="afterEffect">
                                  <p:stCondLst>
                                    <p:cond delay="0"/>
                                  </p:stCondLst>
                                  <p:childTnLst>
                                    <p:set>
                                      <p:cBhvr>
                                        <p:cTn id="63" dur="1" fill="hold">
                                          <p:stCondLst>
                                            <p:cond delay="0"/>
                                          </p:stCondLst>
                                        </p:cTn>
                                        <p:tgtEl>
                                          <p:spTgt spid="1028"/>
                                        </p:tgtEl>
                                        <p:attrNameLst>
                                          <p:attrName>style.visibility</p:attrName>
                                        </p:attrNameLst>
                                      </p:cBhvr>
                                      <p:to>
                                        <p:strVal val="visible"/>
                                      </p:to>
                                    </p:set>
                                    <p:anim calcmode="lin" valueType="num">
                                      <p:cBhvr>
                                        <p:cTn id="64" dur="500" fill="hold"/>
                                        <p:tgtEl>
                                          <p:spTgt spid="1028"/>
                                        </p:tgtEl>
                                        <p:attrNameLst>
                                          <p:attrName>ppt_w</p:attrName>
                                        </p:attrNameLst>
                                      </p:cBhvr>
                                      <p:tavLst>
                                        <p:tav tm="0">
                                          <p:val>
                                            <p:fltVal val="0"/>
                                          </p:val>
                                        </p:tav>
                                        <p:tav tm="100000">
                                          <p:val>
                                            <p:strVal val="#ppt_w"/>
                                          </p:val>
                                        </p:tav>
                                      </p:tavLst>
                                    </p:anim>
                                    <p:anim calcmode="lin" valueType="num">
                                      <p:cBhvr>
                                        <p:cTn id="65" dur="500" fill="hold"/>
                                        <p:tgtEl>
                                          <p:spTgt spid="1028"/>
                                        </p:tgtEl>
                                        <p:attrNameLst>
                                          <p:attrName>ppt_h</p:attrName>
                                        </p:attrNameLst>
                                      </p:cBhvr>
                                      <p:tavLst>
                                        <p:tav tm="0">
                                          <p:val>
                                            <p:fltVal val="0"/>
                                          </p:val>
                                        </p:tav>
                                        <p:tav tm="100000">
                                          <p:val>
                                            <p:strVal val="#ppt_h"/>
                                          </p:val>
                                        </p:tav>
                                      </p:tavLst>
                                    </p:anim>
                                    <p:animEffect transition="in" filter="fade">
                                      <p:cBhvr>
                                        <p:cTn id="66" dur="500"/>
                                        <p:tgtEl>
                                          <p:spTgt spid="102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graphicEl>
                                              <a:dgm id="{F0F010BF-C05B-4273-8E9E-BCE857B69C40}"/>
                                            </p:graphicEl>
                                          </p:spTgt>
                                        </p:tgtEl>
                                        <p:attrNameLst>
                                          <p:attrName>style.visibility</p:attrName>
                                        </p:attrNameLst>
                                      </p:cBhvr>
                                      <p:to>
                                        <p:strVal val="visible"/>
                                      </p:to>
                                    </p:set>
                                    <p:anim calcmode="lin" valueType="num">
                                      <p:cBhvr>
                                        <p:cTn id="71" dur="1000" fill="hold"/>
                                        <p:tgtEl>
                                          <p:spTgt spid="4">
                                            <p:graphicEl>
                                              <a:dgm id="{F0F010BF-C05B-4273-8E9E-BCE857B69C40}"/>
                                            </p:graphicEl>
                                          </p:spTgt>
                                        </p:tgtEl>
                                        <p:attrNameLst>
                                          <p:attrName>ppt_w</p:attrName>
                                        </p:attrNameLst>
                                      </p:cBhvr>
                                      <p:tavLst>
                                        <p:tav tm="0">
                                          <p:val>
                                            <p:fltVal val="0"/>
                                          </p:val>
                                        </p:tav>
                                        <p:tav tm="100000">
                                          <p:val>
                                            <p:strVal val="#ppt_w"/>
                                          </p:val>
                                        </p:tav>
                                      </p:tavLst>
                                    </p:anim>
                                    <p:anim calcmode="lin" valueType="num">
                                      <p:cBhvr>
                                        <p:cTn id="72" dur="1000" fill="hold"/>
                                        <p:tgtEl>
                                          <p:spTgt spid="4">
                                            <p:graphicEl>
                                              <a:dgm id="{F0F010BF-C05B-4273-8E9E-BCE857B69C40}"/>
                                            </p:graphicEl>
                                          </p:spTgt>
                                        </p:tgtEl>
                                        <p:attrNameLst>
                                          <p:attrName>ppt_h</p:attrName>
                                        </p:attrNameLst>
                                      </p:cBhvr>
                                      <p:tavLst>
                                        <p:tav tm="0">
                                          <p:val>
                                            <p:fltVal val="0"/>
                                          </p:val>
                                        </p:tav>
                                        <p:tav tm="100000">
                                          <p:val>
                                            <p:strVal val="#ppt_h"/>
                                          </p:val>
                                        </p:tav>
                                      </p:tavLst>
                                    </p:anim>
                                    <p:anim calcmode="lin" valueType="num">
                                      <p:cBhvr>
                                        <p:cTn id="73" dur="1000" fill="hold"/>
                                        <p:tgtEl>
                                          <p:spTgt spid="4">
                                            <p:graphicEl>
                                              <a:dgm id="{F0F010BF-C05B-4273-8E9E-BCE857B69C40}"/>
                                            </p:graphicEl>
                                          </p:spTgt>
                                        </p:tgtEl>
                                        <p:attrNameLst>
                                          <p:attrName>style.rotation</p:attrName>
                                        </p:attrNameLst>
                                      </p:cBhvr>
                                      <p:tavLst>
                                        <p:tav tm="0">
                                          <p:val>
                                            <p:fltVal val="90"/>
                                          </p:val>
                                        </p:tav>
                                        <p:tav tm="100000">
                                          <p:val>
                                            <p:fltVal val="0"/>
                                          </p:val>
                                        </p:tav>
                                      </p:tavLst>
                                    </p:anim>
                                    <p:animEffect transition="in" filter="fade">
                                      <p:cBhvr>
                                        <p:cTn id="74" dur="1000"/>
                                        <p:tgtEl>
                                          <p:spTgt spid="4">
                                            <p:graphicEl>
                                              <a:dgm id="{F0F010BF-C05B-4273-8E9E-BCE857B69C40}"/>
                                            </p:graphic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
                                            <p:graphicEl>
                                              <a:dgm id="{5E6016C9-555E-43B4-889E-FDAD83B6160A}"/>
                                            </p:graphicEl>
                                          </p:spTgt>
                                        </p:tgtEl>
                                        <p:attrNameLst>
                                          <p:attrName>style.visibility</p:attrName>
                                        </p:attrNameLst>
                                      </p:cBhvr>
                                      <p:to>
                                        <p:strVal val="visible"/>
                                      </p:to>
                                    </p:set>
                                    <p:anim calcmode="lin" valueType="num">
                                      <p:cBhvr>
                                        <p:cTn id="77" dur="1000" fill="hold"/>
                                        <p:tgtEl>
                                          <p:spTgt spid="4">
                                            <p:graphicEl>
                                              <a:dgm id="{5E6016C9-555E-43B4-889E-FDAD83B6160A}"/>
                                            </p:graphicEl>
                                          </p:spTgt>
                                        </p:tgtEl>
                                        <p:attrNameLst>
                                          <p:attrName>ppt_w</p:attrName>
                                        </p:attrNameLst>
                                      </p:cBhvr>
                                      <p:tavLst>
                                        <p:tav tm="0">
                                          <p:val>
                                            <p:fltVal val="0"/>
                                          </p:val>
                                        </p:tav>
                                        <p:tav tm="100000">
                                          <p:val>
                                            <p:strVal val="#ppt_w"/>
                                          </p:val>
                                        </p:tav>
                                      </p:tavLst>
                                    </p:anim>
                                    <p:anim calcmode="lin" valueType="num">
                                      <p:cBhvr>
                                        <p:cTn id="78" dur="1000" fill="hold"/>
                                        <p:tgtEl>
                                          <p:spTgt spid="4">
                                            <p:graphicEl>
                                              <a:dgm id="{5E6016C9-555E-43B4-889E-FDAD83B6160A}"/>
                                            </p:graphicEl>
                                          </p:spTgt>
                                        </p:tgtEl>
                                        <p:attrNameLst>
                                          <p:attrName>ppt_h</p:attrName>
                                        </p:attrNameLst>
                                      </p:cBhvr>
                                      <p:tavLst>
                                        <p:tav tm="0">
                                          <p:val>
                                            <p:fltVal val="0"/>
                                          </p:val>
                                        </p:tav>
                                        <p:tav tm="100000">
                                          <p:val>
                                            <p:strVal val="#ppt_h"/>
                                          </p:val>
                                        </p:tav>
                                      </p:tavLst>
                                    </p:anim>
                                    <p:anim calcmode="lin" valueType="num">
                                      <p:cBhvr>
                                        <p:cTn id="79" dur="1000" fill="hold"/>
                                        <p:tgtEl>
                                          <p:spTgt spid="4">
                                            <p:graphicEl>
                                              <a:dgm id="{5E6016C9-555E-43B4-889E-FDAD83B6160A}"/>
                                            </p:graphicEl>
                                          </p:spTgt>
                                        </p:tgtEl>
                                        <p:attrNameLst>
                                          <p:attrName>style.rotation</p:attrName>
                                        </p:attrNameLst>
                                      </p:cBhvr>
                                      <p:tavLst>
                                        <p:tav tm="0">
                                          <p:val>
                                            <p:fltVal val="90"/>
                                          </p:val>
                                        </p:tav>
                                        <p:tav tm="100000">
                                          <p:val>
                                            <p:fltVal val="0"/>
                                          </p:val>
                                        </p:tav>
                                      </p:tavLst>
                                    </p:anim>
                                    <p:animEffect transition="in" filter="fade">
                                      <p:cBhvr>
                                        <p:cTn id="80" dur="1000"/>
                                        <p:tgtEl>
                                          <p:spTgt spid="4">
                                            <p:graphicEl>
                                              <a:dgm id="{5E6016C9-555E-43B4-889E-FDAD83B6160A}"/>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030"/>
                                        </p:tgtEl>
                                      </p:cBhvr>
                                    </p:animEffect>
                                    <p:set>
                                      <p:cBhvr>
                                        <p:cTn id="85" dur="1" fill="hold">
                                          <p:stCondLst>
                                            <p:cond delay="499"/>
                                          </p:stCondLst>
                                        </p:cTn>
                                        <p:tgtEl>
                                          <p:spTgt spid="1030"/>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026"/>
                                        </p:tgtEl>
                                      </p:cBhvr>
                                    </p:animEffect>
                                    <p:set>
                                      <p:cBhvr>
                                        <p:cTn id="88" dur="1" fill="hold">
                                          <p:stCondLst>
                                            <p:cond delay="499"/>
                                          </p:stCondLst>
                                        </p:cTn>
                                        <p:tgtEl>
                                          <p:spTgt spid="102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028"/>
                                        </p:tgtEl>
                                      </p:cBhvr>
                                    </p:animEffect>
                                    <p:set>
                                      <p:cBhvr>
                                        <p:cTn id="91" dur="1" fill="hold">
                                          <p:stCondLst>
                                            <p:cond delay="499"/>
                                          </p:stCondLst>
                                        </p:cTn>
                                        <p:tgtEl>
                                          <p:spTgt spid="102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031"/>
                                        </p:tgtEl>
                                        <p:attrNameLst>
                                          <p:attrName>style.visibility</p:attrName>
                                        </p:attrNameLst>
                                      </p:cBhvr>
                                      <p:to>
                                        <p:strVal val="visible"/>
                                      </p:to>
                                    </p:set>
                                    <p:anim calcmode="lin" valueType="num">
                                      <p:cBhvr>
                                        <p:cTn id="96" dur="500" fill="hold"/>
                                        <p:tgtEl>
                                          <p:spTgt spid="1031"/>
                                        </p:tgtEl>
                                        <p:attrNameLst>
                                          <p:attrName>ppt_w</p:attrName>
                                        </p:attrNameLst>
                                      </p:cBhvr>
                                      <p:tavLst>
                                        <p:tav tm="0">
                                          <p:val>
                                            <p:fltVal val="0"/>
                                          </p:val>
                                        </p:tav>
                                        <p:tav tm="100000">
                                          <p:val>
                                            <p:strVal val="#ppt_w"/>
                                          </p:val>
                                        </p:tav>
                                      </p:tavLst>
                                    </p:anim>
                                    <p:anim calcmode="lin" valueType="num">
                                      <p:cBhvr>
                                        <p:cTn id="97" dur="500" fill="hold"/>
                                        <p:tgtEl>
                                          <p:spTgt spid="1031"/>
                                        </p:tgtEl>
                                        <p:attrNameLst>
                                          <p:attrName>ppt_h</p:attrName>
                                        </p:attrNameLst>
                                      </p:cBhvr>
                                      <p:tavLst>
                                        <p:tav tm="0">
                                          <p:val>
                                            <p:fltVal val="0"/>
                                          </p:val>
                                        </p:tav>
                                        <p:tav tm="100000">
                                          <p:val>
                                            <p:strVal val="#ppt_h"/>
                                          </p:val>
                                        </p:tav>
                                      </p:tavLst>
                                    </p:anim>
                                    <p:animEffect transition="in" filter="fade">
                                      <p:cBhvr>
                                        <p:cTn id="98" dur="500"/>
                                        <p:tgtEl>
                                          <p:spTgt spid="1031"/>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graphicEl>
                                              <a:dgm id="{885DDF6E-79A1-4534-B7E4-CBC6C1F0C481}"/>
                                            </p:graphicEl>
                                          </p:spTgt>
                                        </p:tgtEl>
                                        <p:attrNameLst>
                                          <p:attrName>style.visibility</p:attrName>
                                        </p:attrNameLst>
                                      </p:cBhvr>
                                      <p:to>
                                        <p:strVal val="visible"/>
                                      </p:to>
                                    </p:set>
                                    <p:anim calcmode="lin" valueType="num">
                                      <p:cBhvr>
                                        <p:cTn id="103" dur="1000" fill="hold"/>
                                        <p:tgtEl>
                                          <p:spTgt spid="4">
                                            <p:graphicEl>
                                              <a:dgm id="{885DDF6E-79A1-4534-B7E4-CBC6C1F0C481}"/>
                                            </p:graphicEl>
                                          </p:spTgt>
                                        </p:tgtEl>
                                        <p:attrNameLst>
                                          <p:attrName>ppt_w</p:attrName>
                                        </p:attrNameLst>
                                      </p:cBhvr>
                                      <p:tavLst>
                                        <p:tav tm="0">
                                          <p:val>
                                            <p:fltVal val="0"/>
                                          </p:val>
                                        </p:tav>
                                        <p:tav tm="100000">
                                          <p:val>
                                            <p:strVal val="#ppt_w"/>
                                          </p:val>
                                        </p:tav>
                                      </p:tavLst>
                                    </p:anim>
                                    <p:anim calcmode="lin" valueType="num">
                                      <p:cBhvr>
                                        <p:cTn id="104" dur="1000" fill="hold"/>
                                        <p:tgtEl>
                                          <p:spTgt spid="4">
                                            <p:graphicEl>
                                              <a:dgm id="{885DDF6E-79A1-4534-B7E4-CBC6C1F0C481}"/>
                                            </p:graphicEl>
                                          </p:spTgt>
                                        </p:tgtEl>
                                        <p:attrNameLst>
                                          <p:attrName>ppt_h</p:attrName>
                                        </p:attrNameLst>
                                      </p:cBhvr>
                                      <p:tavLst>
                                        <p:tav tm="0">
                                          <p:val>
                                            <p:fltVal val="0"/>
                                          </p:val>
                                        </p:tav>
                                        <p:tav tm="100000">
                                          <p:val>
                                            <p:strVal val="#ppt_h"/>
                                          </p:val>
                                        </p:tav>
                                      </p:tavLst>
                                    </p:anim>
                                    <p:anim calcmode="lin" valueType="num">
                                      <p:cBhvr>
                                        <p:cTn id="105" dur="1000" fill="hold"/>
                                        <p:tgtEl>
                                          <p:spTgt spid="4">
                                            <p:graphicEl>
                                              <a:dgm id="{885DDF6E-79A1-4534-B7E4-CBC6C1F0C481}"/>
                                            </p:graphicEl>
                                          </p:spTgt>
                                        </p:tgtEl>
                                        <p:attrNameLst>
                                          <p:attrName>style.rotation</p:attrName>
                                        </p:attrNameLst>
                                      </p:cBhvr>
                                      <p:tavLst>
                                        <p:tav tm="0">
                                          <p:val>
                                            <p:fltVal val="90"/>
                                          </p:val>
                                        </p:tav>
                                        <p:tav tm="100000">
                                          <p:val>
                                            <p:fltVal val="0"/>
                                          </p:val>
                                        </p:tav>
                                      </p:tavLst>
                                    </p:anim>
                                    <p:animEffect transition="in" filter="fade">
                                      <p:cBhvr>
                                        <p:cTn id="106" dur="1000"/>
                                        <p:tgtEl>
                                          <p:spTgt spid="4">
                                            <p:graphicEl>
                                              <a:dgm id="{885DDF6E-79A1-4534-B7E4-CBC6C1F0C481}"/>
                                            </p:graphicEl>
                                          </p:spTgt>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4">
                                            <p:graphicEl>
                                              <a:dgm id="{362506A5-5471-43BE-84E9-2BD163FBD255}"/>
                                            </p:graphicEl>
                                          </p:spTgt>
                                        </p:tgtEl>
                                        <p:attrNameLst>
                                          <p:attrName>style.visibility</p:attrName>
                                        </p:attrNameLst>
                                      </p:cBhvr>
                                      <p:to>
                                        <p:strVal val="visible"/>
                                      </p:to>
                                    </p:set>
                                    <p:anim calcmode="lin" valueType="num">
                                      <p:cBhvr>
                                        <p:cTn id="109" dur="1000" fill="hold"/>
                                        <p:tgtEl>
                                          <p:spTgt spid="4">
                                            <p:graphicEl>
                                              <a:dgm id="{362506A5-5471-43BE-84E9-2BD163FBD255}"/>
                                            </p:graphicEl>
                                          </p:spTgt>
                                        </p:tgtEl>
                                        <p:attrNameLst>
                                          <p:attrName>ppt_w</p:attrName>
                                        </p:attrNameLst>
                                      </p:cBhvr>
                                      <p:tavLst>
                                        <p:tav tm="0">
                                          <p:val>
                                            <p:fltVal val="0"/>
                                          </p:val>
                                        </p:tav>
                                        <p:tav tm="100000">
                                          <p:val>
                                            <p:strVal val="#ppt_w"/>
                                          </p:val>
                                        </p:tav>
                                      </p:tavLst>
                                    </p:anim>
                                    <p:anim calcmode="lin" valueType="num">
                                      <p:cBhvr>
                                        <p:cTn id="110" dur="1000" fill="hold"/>
                                        <p:tgtEl>
                                          <p:spTgt spid="4">
                                            <p:graphicEl>
                                              <a:dgm id="{362506A5-5471-43BE-84E9-2BD163FBD255}"/>
                                            </p:graphicEl>
                                          </p:spTgt>
                                        </p:tgtEl>
                                        <p:attrNameLst>
                                          <p:attrName>ppt_h</p:attrName>
                                        </p:attrNameLst>
                                      </p:cBhvr>
                                      <p:tavLst>
                                        <p:tav tm="0">
                                          <p:val>
                                            <p:fltVal val="0"/>
                                          </p:val>
                                        </p:tav>
                                        <p:tav tm="100000">
                                          <p:val>
                                            <p:strVal val="#ppt_h"/>
                                          </p:val>
                                        </p:tav>
                                      </p:tavLst>
                                    </p:anim>
                                    <p:anim calcmode="lin" valueType="num">
                                      <p:cBhvr>
                                        <p:cTn id="111" dur="1000" fill="hold"/>
                                        <p:tgtEl>
                                          <p:spTgt spid="4">
                                            <p:graphicEl>
                                              <a:dgm id="{362506A5-5471-43BE-84E9-2BD163FBD255}"/>
                                            </p:graphicEl>
                                          </p:spTgt>
                                        </p:tgtEl>
                                        <p:attrNameLst>
                                          <p:attrName>style.rotation</p:attrName>
                                        </p:attrNameLst>
                                      </p:cBhvr>
                                      <p:tavLst>
                                        <p:tav tm="0">
                                          <p:val>
                                            <p:fltVal val="90"/>
                                          </p:val>
                                        </p:tav>
                                        <p:tav tm="100000">
                                          <p:val>
                                            <p:fltVal val="0"/>
                                          </p:val>
                                        </p:tav>
                                      </p:tavLst>
                                    </p:anim>
                                    <p:animEffect transition="in" filter="fade">
                                      <p:cBhvr>
                                        <p:cTn id="112" dur="1000"/>
                                        <p:tgtEl>
                                          <p:spTgt spid="4">
                                            <p:graphicEl>
                                              <a:dgm id="{362506A5-5471-43BE-84E9-2BD163FBD2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2" grpId="0" uiExpand="1"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9085</TotalTime>
  <Words>3069</Words>
  <Application>Microsoft Office PowerPoint</Application>
  <PresentationFormat>Presentazione su schermo (4:3)</PresentationFormat>
  <Paragraphs>301</Paragraphs>
  <Slides>12</Slides>
  <Notes>4</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Thème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lucilla chasseur</cp:lastModifiedBy>
  <cp:revision>313</cp:revision>
  <dcterms:created xsi:type="dcterms:W3CDTF">2020-01-26T12:30:00Z</dcterms:created>
  <dcterms:modified xsi:type="dcterms:W3CDTF">2024-03-15T19:07:32Z</dcterms:modified>
</cp:coreProperties>
</file>